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7" r:id="rId2"/>
    <p:sldId id="260" r:id="rId3"/>
    <p:sldId id="261" r:id="rId4"/>
    <p:sldId id="299" r:id="rId5"/>
    <p:sldId id="317" r:id="rId6"/>
    <p:sldId id="262" r:id="rId7"/>
    <p:sldId id="265" r:id="rId8"/>
    <p:sldId id="266" r:id="rId9"/>
    <p:sldId id="306" r:id="rId10"/>
    <p:sldId id="263" r:id="rId11"/>
    <p:sldId id="264" r:id="rId12"/>
    <p:sldId id="322" r:id="rId13"/>
    <p:sldId id="273" r:id="rId14"/>
    <p:sldId id="274" r:id="rId15"/>
    <p:sldId id="275" r:id="rId16"/>
    <p:sldId id="276" r:id="rId17"/>
    <p:sldId id="307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90" r:id="rId30"/>
    <p:sldId id="291" r:id="rId31"/>
    <p:sldId id="293" r:id="rId32"/>
    <p:sldId id="295" r:id="rId33"/>
    <p:sldId id="325" r:id="rId34"/>
    <p:sldId id="302" r:id="rId35"/>
    <p:sldId id="297" r:id="rId36"/>
    <p:sldId id="323" r:id="rId37"/>
    <p:sldId id="324" r:id="rId38"/>
    <p:sldId id="298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78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4318-5A69-4436-8872-56FBFD2B86B3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D159-959E-41E7-AC89-BDEDB869A2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0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24.12.2020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solidFill>
                  <a:srgbClr val="002060"/>
                </a:solidFill>
              </a:rPr>
              <a:t>2021 YKS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439248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YÜKSEKÖĞRETİM KURUMLARI SINAVI 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(TYT – AYT - YDT)</a:t>
            </a:r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BİLGİLENDİRMESİ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652120" y="6381328"/>
            <a:ext cx="3002280" cy="274320"/>
          </a:xfrm>
        </p:spPr>
        <p:txBody>
          <a:bodyPr/>
          <a:lstStyle/>
          <a:p>
            <a:pPr algn="r"/>
            <a:fld id="{ACCA4B39-F084-490E-8E53-849A5DFF4E3D}" type="datetime1">
              <a:rPr lang="tr-TR" smtClean="0">
                <a:solidFill>
                  <a:schemeClr val="bg1"/>
                </a:solidFill>
              </a:rPr>
              <a:pPr algn="r"/>
              <a:t>24.12.2020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TYT UYGULANIŞI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27 HAZİRAN  CUMARTESİ GÜNÜ UYGULANMIŞTIR.</a:t>
            </a:r>
          </a:p>
          <a:p>
            <a:endParaRPr lang="tr-TR" sz="2400" b="1" dirty="0"/>
          </a:p>
          <a:p>
            <a:r>
              <a:rPr lang="tr-TR" sz="2400" b="1" dirty="0" smtClean="0"/>
              <a:t>TEK SORU KİTAPÇIĞI DAĞITILACAKTIR.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SINAV SÜRESİ 120 SORU İÇİN 135 DAKİKADIR. </a:t>
            </a:r>
          </a:p>
          <a:p>
            <a:pPr marL="0" indent="0">
              <a:buNone/>
            </a:pPr>
            <a:r>
              <a:rPr lang="tr-TR" sz="2400" b="1" dirty="0" smtClean="0"/>
              <a:t>(Geçtiğimiz sınavda ekstra 30 dk. verdiler. Bazı kaynaklarda 165 diye görürseniz şaşırmayın)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TYT BAŞLAMA SAATİ 10:15, SALONA SON GİRİŞ 10:00</a:t>
            </a:r>
          </a:p>
          <a:p>
            <a:endParaRPr lang="tr-TR" sz="2400" b="1" dirty="0"/>
          </a:p>
          <a:p>
            <a:r>
              <a:rPr lang="tr-TR" sz="2400" b="1" dirty="0" smtClean="0"/>
              <a:t>AÇIK UÇLU SORU SORULMAYACAK VE 4 YANLIŞ BİR DOĞRUYU GÖTÜRECEKTİR.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03426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TYT SORU DAĞILIMLARI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98904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Senay\Desktop\2018 üniversiteye giriş sunumları\2018 ty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13268"/>
            <a:ext cx="7776864" cy="59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3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t="13546" r="30638" b="6973"/>
          <a:stretch/>
        </p:blipFill>
        <p:spPr bwMode="auto">
          <a:xfrm>
            <a:off x="-32360" y="79648"/>
            <a:ext cx="4896544" cy="65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14445" r="31667" b="6800"/>
          <a:stretch/>
        </p:blipFill>
        <p:spPr bwMode="auto">
          <a:xfrm>
            <a:off x="4864184" y="0"/>
            <a:ext cx="4104456" cy="67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5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ADAYLARA TAVSİYEMİZ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sz="3000" dirty="0" smtClean="0"/>
              <a:t>TYT’de tüm adaylar sınavda sorulan 4 testin hepsinden (TYT, AYT ve YDT için) puan almaktadır. Bundan dolayı adayların tüm soruları yanıtlamaya çalışmaları önerilir. </a:t>
            </a:r>
          </a:p>
          <a:p>
            <a:pPr marL="0" indent="0">
              <a:buNone/>
            </a:pPr>
            <a:endParaRPr lang="tr-TR" sz="3000" dirty="0" smtClean="0"/>
          </a:p>
          <a:p>
            <a:r>
              <a:rPr lang="tr-TR" sz="3000" dirty="0" smtClean="0">
                <a:solidFill>
                  <a:srgbClr val="C00000"/>
                </a:solidFill>
              </a:rPr>
              <a:t>Türkçe ya da Matematik testlerinin en az birinden 0,5 net çıkartan adayın TYT puanı hesaplanacaktır. </a:t>
            </a:r>
            <a:endParaRPr lang="tr-TR" sz="30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8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TYT SONUÇLARI NERELERDE KULLANILICAK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TYT’DE </a:t>
            </a:r>
            <a:r>
              <a:rPr lang="tr-TR" sz="2400" b="1" dirty="0">
                <a:solidFill>
                  <a:srgbClr val="C00000"/>
                </a:solidFill>
              </a:rPr>
              <a:t>150 HAM PUANIN ÜSTÜ: </a:t>
            </a:r>
          </a:p>
          <a:p>
            <a:pPr marL="0" indent="0">
              <a:buNone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* Önlisans programların (Örgün Açıköğretim)  tercihinde,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* Özel yetenek sınavlarına ön başvuruda, 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* İkinci aşama Alan Yeterlilik Sınavında puan hesaplanma  hakkı verir.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8058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1832"/>
          </a:xfrm>
        </p:spPr>
        <p:txBody>
          <a:bodyPr>
            <a:noAutofit/>
          </a:bodyPr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/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TYT </a:t>
            </a:r>
            <a:r>
              <a:rPr lang="tr-TR" sz="3200" b="1" dirty="0" smtClean="0">
                <a:solidFill>
                  <a:srgbClr val="C00000"/>
                </a:solidFill>
              </a:rPr>
              <a:t>PUANI İLE ASKER ve POLİS MESLEK YÜKSEKOKULU ÖN BAŞVURULARI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tr-TR" sz="2600" dirty="0" smtClean="0"/>
              <a:t>Astsubay </a:t>
            </a:r>
            <a:r>
              <a:rPr lang="tr-TR" sz="2600" dirty="0"/>
              <a:t>Meslek </a:t>
            </a:r>
            <a:r>
              <a:rPr lang="tr-TR" sz="2600" dirty="0" smtClean="0"/>
              <a:t>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 smtClean="0"/>
          </a:p>
          <a:p>
            <a:pPr>
              <a:buFont typeface="Arial" charset="0"/>
              <a:buChar char="•"/>
            </a:pPr>
            <a:r>
              <a:rPr lang="tr-TR" sz="2600" b="1" dirty="0" smtClean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Polis </a:t>
            </a:r>
            <a:r>
              <a:rPr lang="tr-TR" sz="2600" dirty="0"/>
              <a:t>Meslek </a:t>
            </a:r>
            <a:r>
              <a:rPr lang="tr-TR" sz="2600" dirty="0" smtClean="0"/>
              <a:t>Yüksekokulu ön </a:t>
            </a:r>
            <a:r>
              <a:rPr lang="tr-TR" sz="2600" dirty="0"/>
              <a:t>başvurusunda </a:t>
            </a:r>
            <a:r>
              <a:rPr lang="tr-TR" sz="2600" dirty="0" smtClean="0"/>
              <a:t>kullanılacaktır. Bu okulun başvurusunda muhtemelen </a:t>
            </a:r>
            <a:r>
              <a:rPr lang="tr-TR" sz="2600" dirty="0"/>
              <a:t>250-280 </a:t>
            </a:r>
            <a:r>
              <a:rPr lang="tr-TR" sz="2600" dirty="0" smtClean="0"/>
              <a:t>aralığında bir ham puan istenecektir.  </a:t>
            </a:r>
            <a:r>
              <a:rPr lang="tr-TR" sz="2600" b="1" dirty="0" smtClean="0">
                <a:solidFill>
                  <a:srgbClr val="002060"/>
                </a:solidFill>
              </a:rPr>
              <a:t>(2019 başvurusunda 250  ham TYT puanı istenmiştir)</a:t>
            </a:r>
          </a:p>
          <a:p>
            <a:r>
              <a:rPr lang="tr-TR" sz="2600" b="1" dirty="0" smtClean="0">
                <a:solidFill>
                  <a:srgbClr val="002060"/>
                </a:solidFill>
              </a:rPr>
              <a:t>2020 henüz kılavuz yayınlanmadı. </a:t>
            </a:r>
            <a:endParaRPr lang="tr-TR" sz="2600" b="1" dirty="0">
              <a:solidFill>
                <a:srgbClr val="00206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5664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tr-TR" sz="2400" b="1" dirty="0" smtClean="0">
                <a:solidFill>
                  <a:srgbClr val="C00000"/>
                </a:solidFill>
              </a:rPr>
              <a:t>KESİNLİKLE TYT (İLK AŞAMA) PUANI İLE 4 YILLIK YÜKSEKOKULLARA YANİ LİSANS PROGRAMLARINA ÖĞRENCİ ALIMI YAPILMAMAKTADIR.</a:t>
            </a:r>
          </a:p>
          <a:p>
            <a:endParaRPr lang="tr-TR" sz="2400" b="1" dirty="0" smtClean="0">
              <a:solidFill>
                <a:srgbClr val="C00000"/>
              </a:solidFill>
            </a:endParaRPr>
          </a:p>
          <a:p>
            <a:r>
              <a:rPr lang="tr-TR" sz="2400" b="1" dirty="0" smtClean="0">
                <a:solidFill>
                  <a:srgbClr val="C00000"/>
                </a:solidFill>
              </a:rPr>
              <a:t>YÜKSEKOKUL (4 YILLIK)  KAZANMA HEDEFİ OLAN ADAYLARIN İKİNCİ AŞAMA AYT’YE GİRMELERİ VE BU YÜKSEKOKULLAR İÇİN GEREKLİ OLAN PUANLARI ALMALARI GEREKMEKTEDİR.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9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YKS’DE İKİNCİ AŞAMA SINAVLARI: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ALAN YETERLİLİK TESTİ (AYT) </a:t>
            </a:r>
          </a:p>
          <a:p>
            <a:pPr marL="0" indent="0" algn="ctr">
              <a:buNone/>
            </a:pPr>
            <a:endParaRPr lang="tr-TR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ve YABANCI DİL TESTİ (YDT)</a:t>
            </a:r>
            <a:endParaRPr lang="tr-TR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70C0"/>
                </a:solidFill>
              </a:rPr>
              <a:t>İKİNCİ AŞAMA AYT’YE GİRİŞ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800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ADAY TYT PUANINI BİLMEDEN AYT’YE GİRECEKTİR. </a:t>
            </a: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000" b="1" dirty="0" smtClean="0">
                <a:solidFill>
                  <a:srgbClr val="FF0000"/>
                </a:solidFill>
              </a:rPr>
              <a:t>Not: Aday TYT’den 150 puanı geçememiş ise AYT’ye girmiş olsa bile AYT puanı hesaplanmayacaktır.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61312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AYT ve YDT UYGULANIŞI 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AYT 28 Haziranda  pazar sabahı 10:15</a:t>
            </a:r>
          </a:p>
          <a:p>
            <a:pPr marL="0" indent="0">
              <a:buNone/>
            </a:pPr>
            <a:r>
              <a:rPr lang="tr-TR" sz="2800" dirty="0" smtClean="0"/>
              <a:t>      YDT 28 Haziran öğleden sonra 15:45</a:t>
            </a:r>
          </a:p>
          <a:p>
            <a:r>
              <a:rPr lang="tr-TR" sz="2800" dirty="0" smtClean="0"/>
              <a:t>TYT’de 150 ve üstü ham puan alan adaylar 2. aşama sınavında (AYT) puan hesaplama hakkına sahip olacaklardır. </a:t>
            </a:r>
          </a:p>
          <a:p>
            <a:r>
              <a:rPr lang="tr-TR" sz="2800" dirty="0" smtClean="0"/>
              <a:t>AYT 180 ham puanı geçen aday, geçtiği puan türünde merkezi tercih hakkına sahip olacaktır.</a:t>
            </a:r>
          </a:p>
        </p:txBody>
      </p:sp>
    </p:spTree>
    <p:extLst>
      <p:ext uri="{BB962C8B-B14F-4D97-AF65-F5344CB8AC3E}">
        <p14:creationId xmlns:p14="http://schemas.microsoft.com/office/powerpoint/2010/main" val="311634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>
                <a:solidFill>
                  <a:srgbClr val="C00000"/>
                </a:solidFill>
              </a:rPr>
              <a:t>YKS SINAVLARI: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 </a:t>
            </a:r>
            <a:endParaRPr lang="tr-TR" sz="2400" dirty="0" smtClean="0"/>
          </a:p>
          <a:p>
            <a:r>
              <a:rPr lang="tr-TR" sz="3600" dirty="0" smtClean="0"/>
              <a:t>BİRİNCİ AŞAMA: </a:t>
            </a:r>
            <a:r>
              <a:rPr lang="tr-TR" sz="3600" b="1" dirty="0" smtClean="0">
                <a:solidFill>
                  <a:srgbClr val="C00000"/>
                </a:solidFill>
              </a:rPr>
              <a:t>TEMEL YETERLİLİK TESTİ </a:t>
            </a:r>
            <a:r>
              <a:rPr lang="tr-TR" sz="3600" b="1" dirty="0" smtClean="0">
                <a:solidFill>
                  <a:srgbClr val="0070C0"/>
                </a:solidFill>
              </a:rPr>
              <a:t>(TYT)</a:t>
            </a:r>
          </a:p>
          <a:p>
            <a:endParaRPr lang="tr-TR" sz="3600" dirty="0"/>
          </a:p>
          <a:p>
            <a:r>
              <a:rPr lang="tr-TR" sz="3600" dirty="0" smtClean="0"/>
              <a:t>İKİNCİ AŞAMA: </a:t>
            </a:r>
            <a:r>
              <a:rPr lang="tr-TR" sz="3600" b="1" dirty="0" smtClean="0">
                <a:solidFill>
                  <a:srgbClr val="C00000"/>
                </a:solidFill>
              </a:rPr>
              <a:t>ALAN YETERLİLİK TESTİ </a:t>
            </a:r>
            <a:r>
              <a:rPr lang="tr-TR" sz="3600" b="1" dirty="0" smtClean="0">
                <a:solidFill>
                  <a:srgbClr val="002060"/>
                </a:solidFill>
              </a:rPr>
              <a:t>(AYT) ve YABANCI DİL TESTİ (YDT) </a:t>
            </a:r>
          </a:p>
          <a:p>
            <a:pPr marL="0" indent="0">
              <a:buNone/>
            </a:pPr>
            <a:endParaRPr lang="tr-T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22899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AYT DERS KAPSAMLARI ve SORU SAYILARI </a:t>
            </a:r>
            <a:endParaRPr lang="tr-TR" sz="2800" dirty="0"/>
          </a:p>
        </p:txBody>
      </p:sp>
      <p:pic>
        <p:nvPicPr>
          <p:cNvPr id="2050" name="Picture 2" descr="C:\Users\Senay\Desktop\örnek çalışma\fotolar\EDEBİTAY SOSYAL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9" y="980728"/>
            <a:ext cx="915573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Tarih-1 ve Coğrafya-1 Kapsamı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Coğrafya-1:  Adayların konu ayrımına gitmeden, </a:t>
            </a:r>
            <a:r>
              <a:rPr lang="tr-TR" sz="2800" b="1" dirty="0">
                <a:solidFill>
                  <a:srgbClr val="C00000"/>
                </a:solidFill>
              </a:rPr>
              <a:t>c</a:t>
            </a:r>
            <a:r>
              <a:rPr lang="tr-TR" sz="2800" b="1" dirty="0" smtClean="0">
                <a:solidFill>
                  <a:srgbClr val="C00000"/>
                </a:solidFill>
              </a:rPr>
              <a:t>oğrafya -1 / coğrafya-2 demeden tüm lise coğrafya müfredatına çalışması tavsiye olunur. </a:t>
            </a:r>
          </a:p>
          <a:p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Tarih-1: Tarih dersinin 9 ve 10. sınıf tarih ve İnkılap Tarihi kazanımlarından oluşmaktadır. </a:t>
            </a:r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4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Sosyal Bilimler-2 Sınavı: </a:t>
            </a:r>
            <a:endParaRPr lang="tr-T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996953"/>
            <a:ext cx="5976664" cy="187220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Senay\Desktop\örnek çalışma\fotolar\SOSY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9" y="1628800"/>
            <a:ext cx="8576543" cy="3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1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Sosyal Bilimler-2 Ders Kapsamları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Felsefe Grubu: Felsefe, Sosyoloji, Psikoloji ve Mantık Derslerinin tüm lise müfredatını kapsamaktadır.</a:t>
            </a:r>
          </a:p>
          <a:p>
            <a:r>
              <a:rPr lang="tr-TR" sz="2400" dirty="0" smtClean="0"/>
              <a:t>Tarih-2 Coğrafya-2 derslerinin konu kapsamı; yukarıda belirtilen bu derslerin ortak konuları dışında kalan diğer tüm lise müfredatını kapsar. </a:t>
            </a:r>
          </a:p>
          <a:p>
            <a:r>
              <a:rPr lang="tr-TR" sz="2400" b="1" dirty="0" smtClean="0">
                <a:solidFill>
                  <a:srgbClr val="C00000"/>
                </a:solidFill>
              </a:rPr>
              <a:t>Din dersinden muaf olan adaylar, ilave felsefe grubu sorularını yanıtlayacaktır.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10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Fen Bilimleri Sınavı: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Bu derslerin tüm lise müfredatını kapsar.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enay\Desktop\örnek çalışma\fotolar\fen bilimler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" y="1700808"/>
            <a:ext cx="839421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/>
              <a:t>Matematik Sınavı</a:t>
            </a:r>
            <a:r>
              <a:rPr lang="tr-TR" sz="3600" dirty="0" smtClean="0"/>
              <a:t>:  </a:t>
            </a:r>
            <a:br>
              <a:rPr lang="tr-TR" sz="3600" dirty="0" smtClean="0"/>
            </a:br>
            <a:r>
              <a:rPr lang="tr-TR" sz="3600" dirty="0" smtClean="0"/>
              <a:t> Tüm Lise Matematik ve Geometri konularını kapsamaktadır. </a:t>
            </a:r>
            <a:br>
              <a:rPr lang="tr-TR" sz="3600" dirty="0" smtClean="0"/>
            </a:br>
            <a:r>
              <a:rPr lang="tr-TR" sz="2400" b="1" dirty="0" smtClean="0">
                <a:solidFill>
                  <a:srgbClr val="C00000"/>
                </a:solidFill>
              </a:rPr>
              <a:t/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>Yaklaşık 30 matematik, 10 geometri sorusu sorulacaktır.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05064"/>
            <a:ext cx="8496944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Matematik Soru Sayısı Toplam 40 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Dil Sınavı: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İng</a:t>
            </a:r>
            <a:r>
              <a:rPr lang="tr-TR" sz="2800" dirty="0"/>
              <a:t>.</a:t>
            </a:r>
            <a:r>
              <a:rPr lang="tr-TR" sz="2800" dirty="0" smtClean="0"/>
              <a:t> Alm. Frnsz. Rusça ve Arapça Dillerinden yapılır.</a:t>
            </a:r>
          </a:p>
          <a:p>
            <a:r>
              <a:rPr lang="tr-TR" sz="2800" dirty="0" smtClean="0"/>
              <a:t>Aday bu </a:t>
            </a:r>
            <a:r>
              <a:rPr lang="tr-TR" sz="2800" dirty="0"/>
              <a:t>5</a:t>
            </a:r>
            <a:r>
              <a:rPr lang="tr-TR" sz="2800" dirty="0" smtClean="0"/>
              <a:t> dilden birini seçerek Dil sınavına girer. </a:t>
            </a:r>
          </a:p>
          <a:p>
            <a:r>
              <a:rPr lang="tr-TR" sz="2800" dirty="0" smtClean="0"/>
              <a:t>80 soru sorulacaktır. </a:t>
            </a:r>
          </a:p>
          <a:p>
            <a:r>
              <a:rPr lang="tr-TR" sz="2800" dirty="0" smtClean="0"/>
              <a:t>O dilin tüm lise müfredatını kapsamaktadır. </a:t>
            </a:r>
          </a:p>
          <a:p>
            <a:r>
              <a:rPr lang="tr-TR" sz="2800" dirty="0" smtClean="0"/>
              <a:t>Beş farklı dilden yapılacak sınavda tek puanlama ve sıra olacaktır.</a:t>
            </a:r>
          </a:p>
          <a:p>
            <a:r>
              <a:rPr lang="tr-TR" sz="2800" dirty="0" smtClean="0"/>
              <a:t>120 dakika sınav süresi olacaktır.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17138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/>
              <a:t>AYT UYGULANIŞI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968552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AYT’de adaya tek kitapçık verilecektir. Aday kendi tercih önceliğine göre istediği testten başlayarak, istediği kadar test yanıtlayabilir.</a:t>
            </a:r>
          </a:p>
          <a:p>
            <a:r>
              <a:rPr lang="tr-TR" sz="2800" dirty="0" smtClean="0"/>
              <a:t>AYT’de açık uçlu soru sorulmayacaktır ve 4 yanlış bir doğruyu götürecektir.</a:t>
            </a:r>
          </a:p>
          <a:p>
            <a:r>
              <a:rPr lang="tr-TR" sz="2800" dirty="0" smtClean="0"/>
              <a:t>Bu durumda adayın zamanı iyi kullanması açısından 2 veya 3 teste girmesi tavsiye olunur. </a:t>
            </a:r>
          </a:p>
          <a:p>
            <a:r>
              <a:rPr lang="tr-TR" sz="2800" dirty="0"/>
              <a:t>İ</a:t>
            </a:r>
            <a:r>
              <a:rPr lang="tr-TR" sz="2800" dirty="0" smtClean="0"/>
              <a:t>kinci aşama sınavına </a:t>
            </a:r>
            <a:r>
              <a:rPr lang="tr-TR" sz="2800" dirty="0"/>
              <a:t>4 testten birden </a:t>
            </a:r>
            <a:r>
              <a:rPr lang="tr-TR" sz="2800" dirty="0" smtClean="0"/>
              <a:t>girilmesi zaman baskısı oluşturacaktır. </a:t>
            </a:r>
          </a:p>
          <a:p>
            <a:r>
              <a:rPr lang="tr-TR" sz="2800" dirty="0" smtClean="0"/>
              <a:t>4 teste birden hazırlanmanın hiç gereği yoktur, lütfen kazanmak istediğiniz programı önceden seçiniz.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37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HATIRLATMALAR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tr-TR" sz="3000" dirty="0" smtClean="0"/>
              <a:t>TYT’de 150 ham  puanı geçemeyen adayın YKS puanı hesaplanmaz.</a:t>
            </a:r>
          </a:p>
          <a:p>
            <a:r>
              <a:rPr lang="tr-TR" sz="3000" dirty="0" smtClean="0"/>
              <a:t>TYT netleri YKS puanını hesaplamada kullanılır.</a:t>
            </a:r>
          </a:p>
          <a:p>
            <a:r>
              <a:rPr lang="tr-TR" sz="3000" dirty="0" smtClean="0"/>
              <a:t>AYT başarısı / başarısızlığı TYT puanını etkilemez. </a:t>
            </a:r>
            <a:endParaRPr lang="tr-TR" sz="3000" dirty="0"/>
          </a:p>
          <a:p>
            <a:r>
              <a:rPr lang="tr-TR" sz="3000" dirty="0" smtClean="0"/>
              <a:t>Aday AYT’de 180 ham puanı geçmese de, TYT ham puanında 150’yi geçtiği için, TYT puanı ile tercih yapabilir. </a:t>
            </a:r>
          </a:p>
          <a:p>
            <a:r>
              <a:rPr lang="tr-TR" sz="3000" b="1" dirty="0" smtClean="0">
                <a:solidFill>
                  <a:srgbClr val="FF0000"/>
                </a:solidFill>
              </a:rPr>
              <a:t>Subaylık seçim aşamasında Sayısal ve Eşit Ağırlık AYT puanları kullanılır.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210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AYT puanları birbirinden bağımsız hesaplanır.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 lnSpcReduction="10000"/>
          </a:bodyPr>
          <a:lstStyle/>
          <a:p>
            <a:r>
              <a:rPr lang="tr-TR" sz="3000" dirty="0" smtClean="0"/>
              <a:t>AYT </a:t>
            </a:r>
            <a:r>
              <a:rPr lang="tr-TR" sz="3000" dirty="0"/>
              <a:t>puanı hesaplanırken her alan için o alana kaynaklık eden iki </a:t>
            </a:r>
            <a:r>
              <a:rPr lang="tr-TR" sz="3000" dirty="0" smtClean="0"/>
              <a:t>AYT testi kullanılır. </a:t>
            </a:r>
          </a:p>
          <a:p>
            <a:r>
              <a:rPr lang="tr-TR" sz="3000" dirty="0" smtClean="0"/>
              <a:t>Örnek: AYT’de 3 teste giren adayın (MAT, FEN, Edebiyat Sos-1) sayısal puanı hesaplanırken Mat ve Fen testleri dikkate alınır, Edebiyat-sos-1 netleri Sayısal puanını etkilemez. </a:t>
            </a:r>
          </a:p>
          <a:p>
            <a:r>
              <a:rPr lang="tr-TR" sz="3000" dirty="0" smtClean="0"/>
              <a:t>Aynı şekilde bu adayın Eşit Ağırlık Puanı hesaplanırken de Mat ve Edebiyat Sos-1 netleri dikkate alınır, Fen netleri dikkate alınmaz.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25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800" b="1" dirty="0" smtClean="0">
                <a:solidFill>
                  <a:srgbClr val="C00000"/>
                </a:solidFill>
              </a:rPr>
              <a:t>2020 YKS TARİHLERİ </a:t>
            </a:r>
            <a:endParaRPr lang="tr-TR" sz="38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411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3600" dirty="0" smtClean="0"/>
              <a:t>Sınav Başvurusu: 6 Şubat – 3 Mart 2020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600" dirty="0" smtClean="0"/>
              <a:t>Geç Başvuru Tarihi: 18-19-20 Mart 2020</a:t>
            </a:r>
          </a:p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smtClean="0"/>
              <a:t>Sınavın Uygulanması: 27-28 Haziran 2020</a:t>
            </a:r>
          </a:p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smtClean="0"/>
              <a:t>YKS Sonuçlarının Açıklanması: 27 Temmuz 2020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3500" dirty="0" smtClean="0"/>
              <a:t>YKS Tercihlerinin Yapılması: 6-14 Ağustos</a:t>
            </a:r>
          </a:p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85596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YKS ALANLARI VE PUAN TÜRLERİ: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TÜRKÇE SOSYAL </a:t>
            </a:r>
            <a:r>
              <a:rPr lang="tr-TR" sz="3600" b="1" dirty="0">
                <a:solidFill>
                  <a:srgbClr val="C00000"/>
                </a:solidFill>
              </a:rPr>
              <a:t>/</a:t>
            </a:r>
            <a:r>
              <a:rPr lang="tr-TR" sz="3600" b="1" dirty="0" smtClean="0">
                <a:solidFill>
                  <a:srgbClr val="C00000"/>
                </a:solidFill>
              </a:rPr>
              <a:t> SÖZEL ALAN: </a:t>
            </a:r>
          </a:p>
          <a:p>
            <a:pPr algn="ctr"/>
            <a:endParaRPr lang="tr-TR" sz="2400" dirty="0" smtClean="0"/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 SÖZEL (</a:t>
            </a:r>
            <a:r>
              <a:rPr lang="tr-TR" sz="2600" b="1" dirty="0" smtClean="0">
                <a:solidFill>
                  <a:srgbClr val="FF0000"/>
                </a:solidFill>
              </a:rPr>
              <a:t>SÖZ</a:t>
            </a:r>
            <a:r>
              <a:rPr lang="tr-TR" sz="2600" dirty="0" smtClean="0"/>
              <a:t>)</a:t>
            </a:r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       AYT’DE GİRMESİ GEREKEN SINAVLAR   </a:t>
            </a:r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b="1" dirty="0" smtClean="0"/>
              <a:t>YKS’DE EDEBİYAT - SOSYAL BİLİMLER 1 SINAVI 40 SORU</a:t>
            </a:r>
          </a:p>
          <a:p>
            <a:pPr marL="0" indent="0" algn="ctr">
              <a:buNone/>
            </a:pPr>
            <a:r>
              <a:rPr lang="tr-TR" sz="2600" b="1" dirty="0" smtClean="0"/>
              <a:t>  ve </a:t>
            </a:r>
          </a:p>
          <a:p>
            <a:pPr marL="0" indent="0" algn="ctr">
              <a:buNone/>
            </a:pPr>
            <a:r>
              <a:rPr lang="tr-TR" sz="2600" b="1" dirty="0" smtClean="0"/>
              <a:t>             SOSYAL BİLİMLER 2 SINAVI 40 SORU</a:t>
            </a:r>
            <a:endParaRPr lang="tr-TR" sz="2600" b="1" dirty="0"/>
          </a:p>
        </p:txBody>
      </p:sp>
    </p:spTree>
    <p:extLst>
      <p:ext uri="{BB962C8B-B14F-4D97-AF65-F5344CB8AC3E}">
        <p14:creationId xmlns:p14="http://schemas.microsoft.com/office/powerpoint/2010/main" val="366644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EŞİT AĞIRLIK / TÜRKÇE MATEMATİK ALAN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algn="ctr"/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 EŞİT AĞIRLIK  (</a:t>
            </a:r>
            <a:r>
              <a:rPr lang="tr-TR" sz="2800" b="1" dirty="0" smtClean="0">
                <a:solidFill>
                  <a:srgbClr val="FF0000"/>
                </a:solidFill>
              </a:rPr>
              <a:t>EA</a:t>
            </a:r>
            <a:r>
              <a:rPr lang="tr-TR" sz="2800" dirty="0" smtClean="0"/>
              <a:t>)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   AYT’DE </a:t>
            </a:r>
            <a:r>
              <a:rPr lang="tr-TR" sz="2800" dirty="0"/>
              <a:t>GİRMESİ GEREKEN </a:t>
            </a:r>
            <a:r>
              <a:rPr lang="tr-TR" sz="2800" dirty="0" smtClean="0"/>
              <a:t>SINAVLAR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/>
              <a:t>YKS’DE EDEBİYAT - SOSYAL BİLİMLER 1 SINAVI 40 SORU</a:t>
            </a:r>
          </a:p>
          <a:p>
            <a:pPr marL="0" indent="0" algn="ctr">
              <a:buNone/>
            </a:pPr>
            <a:r>
              <a:rPr lang="tr-TR" sz="2800" b="1" dirty="0"/>
              <a:t>  ve </a:t>
            </a:r>
          </a:p>
          <a:p>
            <a:pPr marL="0" indent="0" algn="ctr">
              <a:buNone/>
            </a:pPr>
            <a:r>
              <a:rPr lang="tr-TR" sz="2800" b="1" dirty="0" smtClean="0"/>
              <a:t>MATEMATİK SINAVI </a:t>
            </a:r>
            <a:r>
              <a:rPr lang="tr-TR" sz="2800" b="1" dirty="0"/>
              <a:t>40 SORU</a:t>
            </a:r>
          </a:p>
          <a:p>
            <a:pPr marL="0" indent="0" algn="ct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31832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SAYISAL / MATEMATİK FEN ALAN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tr-TR" sz="2800" dirty="0"/>
          </a:p>
          <a:p>
            <a:pPr marL="0" indent="0" algn="ctr">
              <a:buNone/>
            </a:pPr>
            <a:r>
              <a:rPr lang="tr-TR" sz="2800" dirty="0"/>
              <a:t> </a:t>
            </a:r>
            <a:r>
              <a:rPr lang="tr-TR" sz="2800" dirty="0" smtClean="0"/>
              <a:t>SAYISAL(</a:t>
            </a:r>
            <a:r>
              <a:rPr lang="tr-TR" sz="2800" b="1" dirty="0" smtClean="0">
                <a:solidFill>
                  <a:srgbClr val="FF0000"/>
                </a:solidFill>
              </a:rPr>
              <a:t>SAY</a:t>
            </a:r>
            <a:r>
              <a:rPr lang="tr-TR" sz="2800" dirty="0" smtClean="0"/>
              <a:t>)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/>
              <a:t>   </a:t>
            </a:r>
            <a:r>
              <a:rPr lang="tr-TR" sz="2800" dirty="0" smtClean="0"/>
              <a:t>AYT’DE </a:t>
            </a:r>
            <a:r>
              <a:rPr lang="tr-TR" sz="2800" dirty="0"/>
              <a:t>GİRMESİ GEREKEN SINAVLAR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 smtClean="0"/>
              <a:t>FEN BİLİMLERİ SINAVI 40 SORU</a:t>
            </a:r>
            <a:endParaRPr lang="tr-TR" sz="2800" b="1" dirty="0"/>
          </a:p>
          <a:p>
            <a:pPr marL="0" indent="0" algn="ctr">
              <a:buNone/>
            </a:pPr>
            <a:r>
              <a:rPr lang="tr-TR" sz="2800" b="1" dirty="0"/>
              <a:t>  ve </a:t>
            </a:r>
          </a:p>
          <a:p>
            <a:pPr marL="0" indent="0" algn="ctr">
              <a:buNone/>
            </a:pPr>
            <a:r>
              <a:rPr lang="tr-TR" sz="2800" b="1" dirty="0" smtClean="0"/>
              <a:t>MATEMATİK </a:t>
            </a:r>
            <a:r>
              <a:rPr lang="tr-TR" sz="2800" b="1" dirty="0"/>
              <a:t>SINAVI 40 </a:t>
            </a:r>
            <a:r>
              <a:rPr lang="tr-TR" sz="2800" b="1" dirty="0" smtClean="0"/>
              <a:t>SORU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56848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Ortaöğretim Başarı Puanı (OBP)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tr-TR" dirty="0"/>
              <a:t>TYT ve AYT Sınav puanlarına öğrencinin 4 yıl boyunca aldığı okul notları (ortaöğretim başarı puanı) dönüştürülerek eklenir. </a:t>
            </a:r>
          </a:p>
          <a:p>
            <a:r>
              <a:rPr lang="tr-TR" dirty="0"/>
              <a:t>En düşük 30 en yüksek 60 puan gelir. </a:t>
            </a:r>
          </a:p>
          <a:p>
            <a:pPr marL="0" indent="0">
              <a:buNone/>
            </a:pPr>
            <a:r>
              <a:rPr lang="tr-TR" dirty="0" smtClean="0"/>
              <a:t>Her bir öğrenci için diploma derecesini 5 ile çarparak ortaöğretim başarı  puanını  (</a:t>
            </a:r>
            <a:r>
              <a:rPr lang="tr-TR" dirty="0" err="1" smtClean="0"/>
              <a:t>obp</a:t>
            </a:r>
            <a:r>
              <a:rPr lang="tr-TR" dirty="0" smtClean="0"/>
              <a:t>)  hesaplar. (80*5=400)</a:t>
            </a:r>
          </a:p>
          <a:p>
            <a:pPr marL="0" indent="0">
              <a:buNone/>
            </a:pPr>
            <a:r>
              <a:rPr lang="tr-TR" dirty="0" smtClean="0"/>
              <a:t>Ortaöğretim başarı puanını  (</a:t>
            </a:r>
            <a:r>
              <a:rPr lang="tr-TR" dirty="0" err="1" smtClean="0"/>
              <a:t>obp</a:t>
            </a:r>
            <a:r>
              <a:rPr lang="tr-TR" dirty="0" smtClean="0"/>
              <a:t>) 0.12 katsayısı ile çarparak puan türlerine ekler ve yerleştirme puanı oluşturulur. (400/0.12=48)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522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BAŞARI SINIRLAMASI ŞARTI: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Tıp:                        50.000 (Sayısal puanda)</a:t>
            </a:r>
          </a:p>
          <a:p>
            <a:r>
              <a:rPr lang="tr-TR" dirty="0" smtClean="0"/>
              <a:t>Diş Hekimliği       80.000 (Sayısal Puanda)</a:t>
            </a:r>
          </a:p>
          <a:p>
            <a:r>
              <a:rPr lang="tr-TR" dirty="0" smtClean="0"/>
              <a:t>Eczacılık              100.000 (Sayısal Puanda)</a:t>
            </a:r>
          </a:p>
          <a:p>
            <a:r>
              <a:rPr lang="tr-TR" dirty="0" smtClean="0"/>
              <a:t>Hukuk:                125.000 (EA Puanda)</a:t>
            </a:r>
          </a:p>
          <a:p>
            <a:r>
              <a:rPr lang="tr-TR" dirty="0" smtClean="0"/>
              <a:t>Mimarlık:            250.000 </a:t>
            </a:r>
            <a:r>
              <a:rPr lang="tr-TR" dirty="0"/>
              <a:t>(Sayısal puanda</a:t>
            </a:r>
            <a:r>
              <a:rPr lang="tr-TR" dirty="0" smtClean="0"/>
              <a:t>)</a:t>
            </a:r>
          </a:p>
          <a:p>
            <a:r>
              <a:rPr lang="tr-TR" dirty="0" smtClean="0"/>
              <a:t>Öğretmenlik ve PDR: 300.000 (Say-EA-Söz-Dil Puanda)</a:t>
            </a:r>
          </a:p>
          <a:p>
            <a:r>
              <a:rPr lang="tr-TR" dirty="0"/>
              <a:t>Mühendislikler: </a:t>
            </a:r>
            <a:r>
              <a:rPr lang="tr-TR" dirty="0" smtClean="0"/>
              <a:t>300.000 </a:t>
            </a:r>
            <a:r>
              <a:rPr lang="tr-TR" dirty="0"/>
              <a:t>(Sayısal puanda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r>
              <a:rPr lang="tr-TR" sz="2600" dirty="0">
                <a:solidFill>
                  <a:srgbClr val="C00000"/>
                </a:solidFill>
              </a:rPr>
              <a:t> </a:t>
            </a:r>
            <a:r>
              <a:rPr lang="tr-TR" sz="2600" dirty="0" smtClean="0">
                <a:solidFill>
                  <a:srgbClr val="C00000"/>
                </a:solidFill>
              </a:rPr>
              <a:t>  (Su, Orman ve Ziraat mühendislikleri hariç)</a:t>
            </a:r>
          </a:p>
          <a:p>
            <a:pPr marL="0" indent="0">
              <a:buNone/>
            </a:pPr>
            <a:r>
              <a:rPr lang="tr-TR" sz="2800" b="1" dirty="0" smtClean="0"/>
              <a:t>Adayların bu programları tercih edebilmeleri için ilgili puan türlerinde, belirtilen başarı sırası içinde olması gerekmektedir.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2039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ÖZEL YETENEKLE ÖĞRENCİ ALAN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Beden Eğitimi ve Spor Öğretmenliği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Müzik Öğretmenliği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Resim Öğretmenliği </a:t>
            </a:r>
          </a:p>
          <a:p>
            <a:pPr marL="0" indent="0">
              <a:buNone/>
            </a:pPr>
            <a:endParaRPr lang="tr-T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800" b="1" dirty="0" smtClean="0"/>
              <a:t>   Programlarını tercih edebilmek için </a:t>
            </a:r>
            <a:r>
              <a:rPr lang="tr-TR" sz="2800" b="1" u="sng" dirty="0" smtClean="0"/>
              <a:t>TYT’den ilk 800.000 başarı sırasında </a:t>
            </a:r>
            <a:r>
              <a:rPr lang="tr-TR" sz="2800" b="1" dirty="0" smtClean="0"/>
              <a:t>olmak gerekir. </a:t>
            </a:r>
          </a:p>
          <a:p>
            <a:pPr marL="0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Bu şartı sağlayan daha sonra özel yetenek sınavına katılabilir. </a:t>
            </a:r>
          </a:p>
          <a:p>
            <a:pPr marL="0" indent="0">
              <a:buNone/>
            </a:pP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smtClean="0"/>
              <a:t>  Not: Bunların dışındaki özel yetenek programlarına ön başvuru için 150 ve üstü ham TYT puanı yeterlidir.</a:t>
            </a:r>
          </a:p>
          <a:p>
            <a:pPr marL="0" indent="0"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4250650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7778" r="8334" b="13600"/>
          <a:stretch/>
        </p:blipFill>
        <p:spPr bwMode="auto">
          <a:xfrm>
            <a:off x="7589" y="116632"/>
            <a:ext cx="915817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66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8489" r="8556" b="9156"/>
          <a:stretch/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5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TÜM ÜNİVERSİTE ADAYLARINA BAŞARILAR DİLERİZ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492896"/>
            <a:ext cx="813690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(Adayların karar verme süreçlerinde öncelikle YÖK</a:t>
            </a:r>
            <a:r>
              <a:rPr lang="tr-TR" sz="2400" b="1" dirty="0">
                <a:solidFill>
                  <a:srgbClr val="002060"/>
                </a:solidFill>
              </a:rPr>
              <a:t>, ÖSYM, </a:t>
            </a:r>
            <a:r>
              <a:rPr lang="tr-TR" sz="2400" b="1" dirty="0" smtClean="0">
                <a:solidFill>
                  <a:srgbClr val="002060"/>
                </a:solidFill>
              </a:rPr>
              <a:t>MEB </a:t>
            </a:r>
            <a:r>
              <a:rPr lang="tr-TR" sz="2400" b="1" dirty="0" err="1" smtClean="0">
                <a:solidFill>
                  <a:srgbClr val="002060"/>
                </a:solidFill>
              </a:rPr>
              <a:t>vb</a:t>
            </a:r>
            <a:r>
              <a:rPr lang="tr-TR" sz="2400" b="1" dirty="0" smtClean="0">
                <a:solidFill>
                  <a:srgbClr val="002060"/>
                </a:solidFill>
              </a:rPr>
              <a:t> resmi kurumları takip etmelerini öneririz)</a:t>
            </a:r>
            <a:endParaRPr lang="tr-TR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YKS BAŞVURUSU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9" y="1628800"/>
            <a:ext cx="7992888" cy="4608512"/>
          </a:xfrm>
        </p:spPr>
        <p:txBody>
          <a:bodyPr/>
          <a:lstStyle/>
          <a:p>
            <a:r>
              <a:rPr lang="tr-TR" dirty="0"/>
              <a:t>Bu başvuruda adaylar </a:t>
            </a:r>
            <a:r>
              <a:rPr lang="tr-TR" dirty="0" smtClean="0"/>
              <a:t>TYT, AYT ve YDT </a:t>
            </a:r>
            <a:r>
              <a:rPr lang="tr-TR" dirty="0"/>
              <a:t>başvurusunu </a:t>
            </a:r>
            <a:r>
              <a:rPr lang="tr-TR" dirty="0" smtClean="0"/>
              <a:t>yapacaklardır.</a:t>
            </a:r>
            <a:endParaRPr lang="tr-TR" dirty="0"/>
          </a:p>
          <a:p>
            <a:r>
              <a:rPr lang="tr-TR" dirty="0" smtClean="0"/>
              <a:t>TYT’ye başvuran aday AYT ve / veya YDT’de başvurabilir. </a:t>
            </a:r>
            <a:endParaRPr lang="tr-TR" dirty="0"/>
          </a:p>
          <a:p>
            <a:r>
              <a:rPr lang="tr-TR" dirty="0"/>
              <a:t>Bu başvuruyu yapmayan adaylar </a:t>
            </a:r>
            <a:r>
              <a:rPr lang="tr-TR" dirty="0" smtClean="0"/>
              <a:t>2020 </a:t>
            </a:r>
            <a:r>
              <a:rPr lang="tr-TR" dirty="0"/>
              <a:t>yılında üniversite  sınavı ve tercihlerinde herhangi bir işlem </a:t>
            </a:r>
            <a:r>
              <a:rPr lang="tr-TR" dirty="0" smtClean="0"/>
              <a:t>yapamaz ve hak iddia edemez.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511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YKS Başvuru Ücretleri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* Geçtiğimiz sınavda </a:t>
            </a:r>
            <a:r>
              <a:rPr lang="tr-TR" u="sng" dirty="0" smtClean="0"/>
              <a:t>her bir sınav </a:t>
            </a:r>
            <a:r>
              <a:rPr lang="tr-TR" dirty="0" smtClean="0"/>
              <a:t>70 TL idi.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/>
              <a:t> Not: 12. sınıflar kendi okullarında YKS başvurusunu yapıp ÖSYM şifresini alacaklardır.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Not: ÖSYM şifresi olan aday kendi şifresi ile her hangi bir başvuru merkezine gitmeden YKS başvurusu yapabilir.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96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TYT NEDİR? (BİRİNCİ AŞAMA SINAVI)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TEMEL YETENEK TESTİ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353347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İlk aşama sınavı olup yükseköğretime geçiş yapmak isteyen tüm adayların girmesi gereken bir sınavdır. </a:t>
            </a:r>
          </a:p>
          <a:p>
            <a:r>
              <a:rPr lang="tr-TR" dirty="0"/>
              <a:t>Temel Yeterlilik, adayların sözel ve sayısal alanlarda sahip olmaları beklenen </a:t>
            </a:r>
            <a:r>
              <a:rPr lang="tr-TR" dirty="0" smtClean="0"/>
              <a:t>temel düzeyde bilgi</a:t>
            </a:r>
            <a:r>
              <a:rPr lang="tr-TR" dirty="0"/>
              <a:t>, </a:t>
            </a:r>
            <a:r>
              <a:rPr lang="tr-TR" dirty="0" smtClean="0"/>
              <a:t>beceri, hazırbulunuşluk </a:t>
            </a:r>
            <a:r>
              <a:rPr lang="tr-TR" dirty="0"/>
              <a:t>ve yetkinlikleri kapsar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800" b="1" dirty="0" smtClean="0">
                <a:solidFill>
                  <a:srgbClr val="C00000"/>
                </a:solidFill>
              </a:rPr>
              <a:t>SÖZEL MANTIK (40 TÜRKÇE 20 SOSYAL)</a:t>
            </a:r>
            <a:endParaRPr lang="tr-TR" sz="38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7920879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Amaç Türkçe ve Sosyal soruları ile;</a:t>
            </a:r>
          </a:p>
          <a:p>
            <a:pPr algn="just"/>
            <a:r>
              <a:rPr lang="tr-TR" dirty="0"/>
              <a:t>Türkçeyi doğru kullanma, okuduğunu anlama ve yorumlama, kelime hazinesi, temel cümle bilgisi ve imla kurallarını kullanma becerileri ölçülecektir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Adayın sosyal alanda ki beceri, kavrama muhakeme, akıl yürütme ve çıkarım noktalarında yeterliliğini ölçmektir. </a:t>
            </a:r>
          </a:p>
          <a:p>
            <a:pPr algn="just"/>
            <a:r>
              <a:rPr lang="tr-TR" b="1" u="sng" dirty="0" smtClean="0">
                <a:solidFill>
                  <a:srgbClr val="0070C0"/>
                </a:solidFill>
              </a:rPr>
              <a:t>Adayın Sosyal Bilimler alanına olan yatkınlığını ve temel bilgi birikimini ölçmek için yapılacaktır. </a:t>
            </a:r>
            <a:endParaRPr lang="tr-T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800" b="1" dirty="0" smtClean="0">
                <a:solidFill>
                  <a:srgbClr val="C00000"/>
                </a:solidFill>
              </a:rPr>
              <a:t>SAYISAL MANTIK (40 MATEMATİK 20 FEN)</a:t>
            </a:r>
            <a:endParaRPr lang="tr-TR" sz="38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Amaç Matematik ve Fen Soruları ile;</a:t>
            </a:r>
          </a:p>
          <a:p>
            <a:pPr algn="just"/>
            <a:r>
              <a:rPr lang="tr-TR" dirty="0"/>
              <a:t> </a:t>
            </a:r>
            <a:r>
              <a:rPr lang="tr-TR" dirty="0" smtClean="0"/>
              <a:t>Temel </a:t>
            </a:r>
            <a:r>
              <a:rPr lang="tr-TR" dirty="0"/>
              <a:t>matematik </a:t>
            </a:r>
            <a:r>
              <a:rPr lang="tr-TR" dirty="0" smtClean="0"/>
              <a:t>ve Fen Bilimleri alanında, </a:t>
            </a:r>
            <a:r>
              <a:rPr lang="tr-TR" dirty="0"/>
              <a:t>bilim kavramlarını kullanma ve bu kavramları kullanarak işlem yapma, temel matematiksel ilişkilerden yararlanarak soyut işlemler yapma, temel matematik prensiplerini ve işlemlerini gündelik hayatta uygulama becerileri ölçülecektir</a:t>
            </a:r>
            <a:r>
              <a:rPr lang="tr-TR" dirty="0" smtClean="0"/>
              <a:t>.</a:t>
            </a:r>
          </a:p>
          <a:p>
            <a:r>
              <a:rPr lang="tr-TR" b="1" u="sng" dirty="0" smtClean="0">
                <a:solidFill>
                  <a:srgbClr val="0070C0"/>
                </a:solidFill>
              </a:rPr>
              <a:t>Adayın Fen Bilimleri alanına olan yatkınlığını ve temel bilgi birikimini ölçmek için yapılacaktır. </a:t>
            </a:r>
          </a:p>
        </p:txBody>
      </p:sp>
    </p:spTree>
    <p:extLst>
      <p:ext uri="{BB962C8B-B14F-4D97-AF65-F5344CB8AC3E}">
        <p14:creationId xmlns:p14="http://schemas.microsoft.com/office/powerpoint/2010/main" val="117634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TYT KAPSAMI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5" y="1628800"/>
            <a:ext cx="7452816" cy="4497363"/>
          </a:xfrm>
        </p:spPr>
        <p:txBody>
          <a:bodyPr>
            <a:normAutofit/>
          </a:bodyPr>
          <a:lstStyle/>
          <a:p>
            <a:r>
              <a:rPr lang="tr-TR" dirty="0" smtClean="0"/>
              <a:t>TARİH: 9-10. sınıf ve İnkılap Tarihi</a:t>
            </a:r>
          </a:p>
          <a:p>
            <a:r>
              <a:rPr lang="tr-TR" dirty="0" smtClean="0"/>
              <a:t>Coğrafya: 9-10. sınıf</a:t>
            </a:r>
          </a:p>
          <a:p>
            <a:r>
              <a:rPr lang="tr-TR" dirty="0" smtClean="0"/>
              <a:t>Felsefe (Ortak Zorunlu Felsefedir) </a:t>
            </a:r>
          </a:p>
          <a:p>
            <a:r>
              <a:rPr lang="tr-TR" dirty="0" smtClean="0"/>
              <a:t>Din Kültürü: (Ortak Zorunlu) </a:t>
            </a:r>
          </a:p>
          <a:p>
            <a:r>
              <a:rPr lang="tr-TR" dirty="0" smtClean="0"/>
              <a:t>Fizik, Kimya Biyoloji: 9. ve 10. sınıf. </a:t>
            </a:r>
          </a:p>
          <a:p>
            <a:r>
              <a:rPr lang="tr-TR" dirty="0" smtClean="0"/>
              <a:t>Matematik: 9. ve 10. Sınıf (Mat-</a:t>
            </a:r>
            <a:r>
              <a:rPr lang="tr-TR" dirty="0" err="1" smtClean="0"/>
              <a:t>Geo</a:t>
            </a:r>
            <a:r>
              <a:rPr lang="tr-TR" dirty="0" smtClean="0"/>
              <a:t> Konuları)</a:t>
            </a:r>
          </a:p>
          <a:p>
            <a:r>
              <a:rPr lang="tr-TR" dirty="0" smtClean="0"/>
              <a:t>Türkçe: Dil Anlatım Dersi ve Paragraf Konuları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61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930</TotalTime>
  <Words>1466</Words>
  <Application>Microsoft Office PowerPoint</Application>
  <PresentationFormat>Ekran Gösterisi (4:3)</PresentationFormat>
  <Paragraphs>198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Döküm</vt:lpstr>
      <vt:lpstr>2021 YKS </vt:lpstr>
      <vt:lpstr>YKS SINAVLARI:</vt:lpstr>
      <vt:lpstr>2020 YKS TARİHLERİ </vt:lpstr>
      <vt:lpstr>YKS BAŞVURUSU</vt:lpstr>
      <vt:lpstr>YKS Başvuru Ücretleri </vt:lpstr>
      <vt:lpstr>TYT NEDİR? (BİRİNCİ AŞAMA SINAVI) TEMEL YETENEK TESTİ</vt:lpstr>
      <vt:lpstr>SÖZEL MANTIK (40 TÜRKÇE 20 SOSYAL)</vt:lpstr>
      <vt:lpstr>SAYISAL MANTIK (40 MATEMATİK 20 FEN)</vt:lpstr>
      <vt:lpstr>TYT KAPSAMI </vt:lpstr>
      <vt:lpstr>TYT UYGULANIŞI</vt:lpstr>
      <vt:lpstr>TYT SORU DAĞILIMLARI</vt:lpstr>
      <vt:lpstr>PowerPoint Sunusu</vt:lpstr>
      <vt:lpstr>ADAYLARA TAVSİYEMİZ</vt:lpstr>
      <vt:lpstr>TYT SONUÇLARI NERELERDE KULLANILICAK</vt:lpstr>
      <vt:lpstr>             TYT PUANI İLE ASKER ve POLİS MESLEK YÜKSEKOKULU ÖN BAŞVURULARI</vt:lpstr>
      <vt:lpstr>PowerPoint Sunusu</vt:lpstr>
      <vt:lpstr>YKS’DE İKİNCİ AŞAMA SINAVLARI:</vt:lpstr>
      <vt:lpstr>İKİNCİ AŞAMA AYT’YE GİRİŞ</vt:lpstr>
      <vt:lpstr>AYT ve YDT UYGULANIŞI  </vt:lpstr>
      <vt:lpstr>AYT DERS KAPSAMLARI ve SORU SAYILARI </vt:lpstr>
      <vt:lpstr>Tarih-1 ve Coğrafya-1 Kapsamı</vt:lpstr>
      <vt:lpstr>Sosyal Bilimler-2 Sınavı: </vt:lpstr>
      <vt:lpstr>Sosyal Bilimler-2 Ders Kapsamları</vt:lpstr>
      <vt:lpstr>Fen Bilimleri Sınavı:  Bu derslerin tüm lise müfredatını kapsar. </vt:lpstr>
      <vt:lpstr>Matematik Sınavı:    Tüm Lise Matematik ve Geometri konularını kapsamaktadır.   Yaklaşık 30 matematik, 10 geometri sorusu sorulacaktır.</vt:lpstr>
      <vt:lpstr>Dil Sınavı:</vt:lpstr>
      <vt:lpstr>AYT UYGULANIŞI</vt:lpstr>
      <vt:lpstr>HATIRLATMALAR</vt:lpstr>
      <vt:lpstr>AYT puanları birbirinden bağımsız hesaplanır. </vt:lpstr>
      <vt:lpstr>YKS ALANLARI VE PUAN TÜRLERİ:</vt:lpstr>
      <vt:lpstr>EŞİT AĞIRLIK / TÜRKÇE MATEMATİK ALAN</vt:lpstr>
      <vt:lpstr>SAYISAL / MATEMATİK FEN ALAN</vt:lpstr>
      <vt:lpstr>Ortaöğretim Başarı Puanı (OBP)</vt:lpstr>
      <vt:lpstr>BAŞARI SINIRLAMASI ŞARTI:</vt:lpstr>
      <vt:lpstr>ÖZEL YETENEKLE ÖĞRENCİ ALAN</vt:lpstr>
      <vt:lpstr>PowerPoint Sunusu</vt:lpstr>
      <vt:lpstr>PowerPoint Sunusu</vt:lpstr>
      <vt:lpstr>TÜM ÜNİVERSİTE ADAYLARINA BAŞARILAR DİLERİZ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ÖSYS YENİ SİSTEM BİLGİLENDİRMESİ (09/11/2017)</dc:title>
  <dc:creator>Senay</dc:creator>
  <cp:lastModifiedBy>Administrator</cp:lastModifiedBy>
  <cp:revision>125</cp:revision>
  <dcterms:created xsi:type="dcterms:W3CDTF">2017-11-09T20:14:45Z</dcterms:created>
  <dcterms:modified xsi:type="dcterms:W3CDTF">2020-12-24T12:06:04Z</dcterms:modified>
</cp:coreProperties>
</file>