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activeX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62" r:id="rId4"/>
    <p:sldId id="308" r:id="rId5"/>
    <p:sldId id="309" r:id="rId6"/>
    <p:sldId id="311" r:id="rId7"/>
    <p:sldId id="312" r:id="rId8"/>
    <p:sldId id="313" r:id="rId9"/>
    <p:sldId id="275" r:id="rId10"/>
    <p:sldId id="258" r:id="rId11"/>
    <p:sldId id="299" r:id="rId12"/>
    <p:sldId id="260" r:id="rId13"/>
    <p:sldId id="261" r:id="rId14"/>
    <p:sldId id="303" r:id="rId15"/>
    <p:sldId id="295" r:id="rId16"/>
    <p:sldId id="291" r:id="rId17"/>
    <p:sldId id="297" r:id="rId18"/>
    <p:sldId id="264" r:id="rId19"/>
    <p:sldId id="304" r:id="rId20"/>
    <p:sldId id="267" r:id="rId21"/>
    <p:sldId id="305" r:id="rId22"/>
    <p:sldId id="268" r:id="rId23"/>
    <p:sldId id="271" r:id="rId24"/>
    <p:sldId id="281" r:id="rId25"/>
    <p:sldId id="296" r:id="rId26"/>
    <p:sldId id="272" r:id="rId27"/>
    <p:sldId id="276" r:id="rId28"/>
    <p:sldId id="279" r:id="rId29"/>
    <p:sldId id="300" r:id="rId30"/>
    <p:sldId id="277" r:id="rId31"/>
    <p:sldId id="278" r:id="rId32"/>
    <p:sldId id="283" r:id="rId33"/>
    <p:sldId id="285" r:id="rId34"/>
    <p:sldId id="306" r:id="rId35"/>
    <p:sldId id="280" r:id="rId36"/>
    <p:sldId id="287" r:id="rId37"/>
    <p:sldId id="286" r:id="rId38"/>
    <p:sldId id="288" r:id="rId39"/>
    <p:sldId id="289" r:id="rId40"/>
    <p:sldId id="290" r:id="rId41"/>
    <p:sldId id="307" r:id="rId42"/>
    <p:sldId id="301" r:id="rId43"/>
    <p:sldId id="302" r:id="rId44"/>
    <p:sldId id="314" r:id="rId45"/>
    <p:sldId id="315" r:id="rId46"/>
    <p:sldId id="316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71B2-6438-49AE-9E0F-C822558DFE20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6A383-DE87-4587-B303-3093640BC1F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6A383-DE87-4587-B303-3093640BC1F7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01AC1D-0447-4A34-B2BA-1F7645B6AFE0}" type="datetime1">
              <a:rPr lang="tr-TR" smtClean="0"/>
              <a:t>6.12.2020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BC88-5D98-413C-B187-4A05A5CC6413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1D35-676E-420A-BB9C-FE76BF853B36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E440C8-320C-4708-AABF-8B46216A89E2}" type="datetime1">
              <a:rPr lang="tr-TR" smtClean="0"/>
              <a:t>6.12.2020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F04B6-C957-44B5-A468-07AB060AE2BC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4-41AA-4C85-A09B-CFA67DC8875C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8E7C-AEEE-4FCF-8536-5D0561A7A4B4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A30631-E945-4AEE-ADCE-AB05997641F7}" type="datetime1">
              <a:rPr lang="tr-TR" smtClean="0"/>
              <a:t>6.12.2020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0698-C825-4438-8567-1509F4AA31FF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8184DF-67A7-40E2-8B26-6B81894E49B9}" type="datetime1">
              <a:rPr lang="tr-TR" smtClean="0"/>
              <a:t>6.12.2020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9C6D1D-1A34-45A7-8DA8-EBB51938075A}" type="datetime1">
              <a:rPr lang="tr-TR" smtClean="0"/>
              <a:t>6.12.2020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F40044-BC4B-47F9-A31E-69585DF18250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Söğüt Anadolu Lisesi Rehberlik Servisi</a:t>
            </a: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28794" y="404665"/>
            <a:ext cx="6357982" cy="230425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MESLEK SEÇİMİ ÖNCESİNDE ÖĞRENCİLER İÇİN ALAN SEÇİMİ–MESLEK </a:t>
            </a:r>
            <a:r>
              <a:rPr lang="tr-TR" dirty="0" smtClean="0">
                <a:solidFill>
                  <a:srgbClr val="002060"/>
                </a:solidFill>
              </a:rPr>
              <a:t>SINIFLANDIRMASI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14810" y="3643314"/>
            <a:ext cx="4780458" cy="2071702"/>
          </a:xfrm>
        </p:spPr>
        <p:txBody>
          <a:bodyPr>
            <a:normAutofit/>
          </a:bodyPr>
          <a:lstStyle/>
          <a:p>
            <a:endParaRPr lang="tr-TR" b="1" dirty="0">
              <a:solidFill>
                <a:srgbClr val="C00000"/>
              </a:solidFill>
            </a:endParaRPr>
          </a:p>
          <a:p>
            <a:pPr algn="r"/>
            <a:r>
              <a:rPr lang="tr-TR" dirty="0" smtClean="0"/>
              <a:t>GÜLNUR AKÇAY</a:t>
            </a:r>
          </a:p>
          <a:p>
            <a:pPr algn="r"/>
            <a:r>
              <a:rPr lang="tr-TR" dirty="0" smtClean="0"/>
              <a:t>PSİKOLOJİK DANIŞMAN</a:t>
            </a:r>
          </a:p>
          <a:p>
            <a:pPr algn="r"/>
            <a:r>
              <a:rPr lang="tr-TR" dirty="0" smtClean="0"/>
              <a:t>SÖĞÜT ANADOLU LİSESİ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703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500174"/>
            <a:ext cx="8543956" cy="285752"/>
          </a:xfrm>
        </p:spPr>
        <p:txBody>
          <a:bodyPr>
            <a:noAutofit/>
          </a:bodyPr>
          <a:lstStyle/>
          <a:p>
            <a:pPr algn="ctr"/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/>
            </a:r>
            <a:br>
              <a:rPr lang="tr-TR" sz="3400" b="1" dirty="0" smtClean="0">
                <a:solidFill>
                  <a:srgbClr val="FF0000"/>
                </a:solidFill>
              </a:rPr>
            </a:br>
            <a:r>
              <a:rPr lang="tr-TR" sz="3400" b="1" dirty="0" smtClean="0">
                <a:solidFill>
                  <a:srgbClr val="FF0000"/>
                </a:solidFill>
              </a:rPr>
              <a:t>SAYISAL </a:t>
            </a:r>
            <a:r>
              <a:rPr lang="tr-TR" sz="3400" b="1" dirty="0" smtClean="0">
                <a:solidFill>
                  <a:srgbClr val="FF0000"/>
                </a:solidFill>
              </a:rPr>
              <a:t>ALAN / MATEMATİK-FEN ALANI (SAY):</a:t>
            </a:r>
            <a:br>
              <a:rPr lang="tr-TR" sz="3400" b="1" dirty="0" smtClean="0">
                <a:solidFill>
                  <a:srgbClr val="FF0000"/>
                </a:solidFill>
              </a:rPr>
            </a:br>
            <a:endParaRPr lang="tr-TR" sz="3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391306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  Puan Türü: SAY</a:t>
            </a:r>
          </a:p>
          <a:p>
            <a:pPr marL="0" indent="0" algn="ctr">
              <a:buNone/>
            </a:pPr>
            <a:r>
              <a:rPr lang="tr-TR" sz="2600" b="1" dirty="0" smtClean="0">
                <a:solidFill>
                  <a:srgbClr val="002060"/>
                </a:solidFill>
              </a:rPr>
              <a:t> SAY puanı etki eden TYT-YKS testleri: </a:t>
            </a:r>
          </a:p>
          <a:p>
            <a:pPr marL="0" indent="0" algn="ctr">
              <a:buNone/>
            </a:pP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600" dirty="0" smtClean="0"/>
              <a:t>Tüm TYT testleri: Matematik, Türkçe, Fen ve Sosyal</a:t>
            </a:r>
          </a:p>
          <a:p>
            <a:pPr marL="0" indent="0" algn="ctr"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tr-TR" sz="2600" dirty="0" smtClean="0"/>
              <a:t>YKS Matematik (geometri) ve Fen (fizik, kimya, biyoloji)</a:t>
            </a:r>
          </a:p>
          <a:p>
            <a:pPr>
              <a:buNone/>
            </a:pPr>
            <a:r>
              <a:rPr lang="tr-TR" sz="2600" dirty="0" smtClean="0"/>
              <a:t> </a:t>
            </a: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endParaRPr lang="tr-TR" sz="2600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>
          <a:xfrm>
            <a:off x="2928926" y="6143644"/>
            <a:ext cx="3200400" cy="365760"/>
          </a:xfrm>
        </p:spPr>
        <p:txBody>
          <a:bodyPr/>
          <a:lstStyle/>
          <a:p>
            <a:r>
              <a:rPr lang="tr-TR" dirty="0" smtClean="0"/>
              <a:t>Söğüt Anadolu Lisesi Rehberlik Servisi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515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SAYISAL ALANDA ANA MESLEK GRUPLARI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Mühendislikler,</a:t>
            </a:r>
          </a:p>
          <a:p>
            <a:endParaRPr lang="tr-TR" dirty="0" smtClean="0"/>
          </a:p>
          <a:p>
            <a:r>
              <a:rPr lang="tr-TR" dirty="0" smtClean="0"/>
              <a:t>Sağlık programları,</a:t>
            </a:r>
          </a:p>
          <a:p>
            <a:endParaRPr lang="tr-TR" dirty="0" smtClean="0"/>
          </a:p>
          <a:p>
            <a:r>
              <a:rPr lang="tr-TR" dirty="0" smtClean="0"/>
              <a:t>Klasik fen programları</a:t>
            </a:r>
          </a:p>
          <a:p>
            <a:endParaRPr lang="tr-TR" dirty="0" smtClean="0"/>
          </a:p>
          <a:p>
            <a:r>
              <a:rPr lang="tr-TR" dirty="0" smtClean="0"/>
              <a:t>Matematik meslekleri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Ziraat programları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cs typeface="Times New Roman" pitchFamily="18" charset="0"/>
              </a:rPr>
              <a:t>mühendislik-</a:t>
            </a:r>
            <a:r>
              <a:rPr lang="tr-TR" dirty="0" err="1" smtClean="0">
                <a:solidFill>
                  <a:srgbClr val="FF0000"/>
                </a:solidFill>
                <a:cs typeface="Times New Roman" pitchFamily="18" charset="0"/>
              </a:rPr>
              <a:t>Mİmarlik</a:t>
            </a:r>
            <a:r>
              <a:rPr lang="tr-TR" dirty="0" smtClean="0">
                <a:solidFill>
                  <a:srgbClr val="FF0000"/>
                </a:solidFill>
                <a:cs typeface="Times New Roman" pitchFamily="18" charset="0"/>
              </a:rPr>
              <a:t> bölümleri</a:t>
            </a:r>
            <a: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071546"/>
            <a:ext cx="9036496" cy="55446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sz="2600" dirty="0" smtClean="0"/>
              <a:t>Elektrik-elektronik-haberleşme-kontrol-otomasyon mühendislikleri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26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sz="2600" dirty="0" smtClean="0"/>
              <a:t>Bilgisayar-yazılım-bilişim-matematik vb. mühendislikleri 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Makine-otomotiv-</a:t>
            </a:r>
            <a:r>
              <a:rPr lang="tr-TR" sz="2600" dirty="0" err="1" smtClean="0"/>
              <a:t>mekatronik</a:t>
            </a:r>
            <a:r>
              <a:rPr lang="tr-TR" sz="2600" dirty="0" smtClean="0"/>
              <a:t>-raylı sistemler vb. mühendislikleri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Kimya-gıda-</a:t>
            </a:r>
            <a:r>
              <a:rPr lang="tr-TR" sz="2600" dirty="0" err="1" smtClean="0"/>
              <a:t>metalurji</a:t>
            </a:r>
            <a:r>
              <a:rPr lang="tr-TR" sz="2600" dirty="0" smtClean="0"/>
              <a:t>-malzeme bilimi- </a:t>
            </a:r>
            <a:r>
              <a:rPr lang="tr-TR" sz="2600" dirty="0" err="1" smtClean="0"/>
              <a:t>nano</a:t>
            </a:r>
            <a:r>
              <a:rPr lang="tr-TR" sz="2600" dirty="0" smtClean="0"/>
              <a:t> teknoloji-seramik vb. mühendislikleri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İnşaat-jeoloji-jeofizik vb. mühendislikleri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06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714356"/>
            <a:ext cx="8363272" cy="54118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 smtClean="0"/>
              <a:t>Uçak-uzay-</a:t>
            </a:r>
            <a:r>
              <a:rPr lang="tr-TR" dirty="0" err="1" smtClean="0"/>
              <a:t>geomatik</a:t>
            </a:r>
            <a:r>
              <a:rPr lang="tr-TR" dirty="0" smtClean="0"/>
              <a:t>-gemi vb. mühendislikleri</a:t>
            </a:r>
          </a:p>
          <a:p>
            <a:pPr>
              <a:spcBef>
                <a:spcPts val="0"/>
              </a:spcBef>
              <a:buNone/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Endüstri-işletme mühendislikleri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Petrol-doğal gaz-enerji-nükleer-maden  vb. mühendislikleri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err="1" smtClean="0"/>
              <a:t>Biyosistem</a:t>
            </a:r>
            <a:r>
              <a:rPr lang="tr-TR" dirty="0" smtClean="0"/>
              <a:t>-</a:t>
            </a:r>
            <a:r>
              <a:rPr lang="tr-TR" dirty="0" err="1" smtClean="0"/>
              <a:t>biyomühendislik</a:t>
            </a:r>
            <a:r>
              <a:rPr lang="tr-TR" dirty="0" smtClean="0"/>
              <a:t>-genetik-tıp vb. mühendislikler 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Orman-ziraat-su vb. mühendislikler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Endüstriyel Tasarım mühendisliği</a:t>
            </a:r>
          </a:p>
          <a:p>
            <a:pPr>
              <a:spcBef>
                <a:spcPts val="0"/>
              </a:spcBef>
            </a:pPr>
            <a:endParaRPr lang="tr-TR" dirty="0" smtClean="0"/>
          </a:p>
          <a:p>
            <a:pPr>
              <a:spcBef>
                <a:spcPts val="0"/>
              </a:spcBef>
            </a:pPr>
            <a:r>
              <a:rPr lang="tr-TR" dirty="0" smtClean="0"/>
              <a:t>Harita mühendisliği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tr-TR" sz="2800" dirty="0" smtClean="0"/>
              <a:t>Mimarlık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İç mimarlık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Şehir bölge planlama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Peyzaj mimarlığı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Kentsel tasarım ve peyzaj mimarlığı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8"/>
            <a:ext cx="7467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TIP-BİYOLOJİ-SAĞLIK ALANI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İnsanlık için en eski ve en önemli bilimlerden biridir. </a:t>
            </a:r>
          </a:p>
          <a:p>
            <a:endParaRPr lang="tr-TR" dirty="0" smtClean="0"/>
          </a:p>
          <a:p>
            <a:r>
              <a:rPr lang="tr-TR" dirty="0" smtClean="0"/>
              <a:t>Biyoloji, Genetik ve Kimya temel dersleridir.</a:t>
            </a:r>
          </a:p>
          <a:p>
            <a:endParaRPr lang="tr-TR" dirty="0" smtClean="0"/>
          </a:p>
          <a:p>
            <a:r>
              <a:rPr lang="tr-TR" dirty="0" smtClean="0"/>
              <a:t>İnsan, Hayvan ve Bitkileri konu edinir.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SAĞLIK PROGRAMLARININ GENEL ÖZELLİKLERİ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Çoğunlukla ve yoğunlukla insan odaklı mesleklerdir.</a:t>
            </a:r>
          </a:p>
          <a:p>
            <a:endParaRPr lang="tr-TR" sz="2600" dirty="0" smtClean="0"/>
          </a:p>
          <a:p>
            <a:r>
              <a:rPr lang="tr-TR" sz="2600" dirty="0" smtClean="0"/>
              <a:t>İnsanlara (hastalara) karşı sabırlı ve anlayışlı ve güler yüzlü olmayı gerektirir.</a:t>
            </a:r>
          </a:p>
          <a:p>
            <a:endParaRPr lang="tr-TR" sz="2600" dirty="0" smtClean="0"/>
          </a:p>
          <a:p>
            <a:r>
              <a:rPr lang="tr-TR" sz="2600" dirty="0" smtClean="0"/>
              <a:t>Özellikle hastane ortamı (ameliyatlar- yaralanmalar-kan vb.) durumlara karşı dayanıklı olmak gerekir. </a:t>
            </a:r>
            <a:endParaRPr lang="tr-TR" sz="26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3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72518" cy="1000132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SAĞLIK MESLEKLERİNİN ÇALIŞMA ALANLARI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Hastaneler ve diğer sağlıkla ilgili kuruluşlar. </a:t>
            </a:r>
          </a:p>
          <a:p>
            <a:r>
              <a:rPr lang="tr-TR" dirty="0" smtClean="0"/>
              <a:t>Laboratuarlar. </a:t>
            </a:r>
          </a:p>
          <a:p>
            <a:r>
              <a:rPr lang="tr-TR" dirty="0" smtClean="0"/>
              <a:t>Eczaneler ve İlaç kuruluşları</a:t>
            </a:r>
          </a:p>
          <a:p>
            <a:r>
              <a:rPr lang="tr-TR" dirty="0" smtClean="0"/>
              <a:t>Yardım Örgütleri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SAĞLIK BÖLÜMLERİ NELERDİR</a:t>
            </a:r>
            <a:r>
              <a:rPr lang="tr-TR" sz="3200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07288" cy="53285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600" dirty="0" smtClean="0"/>
              <a:t>Tıp                            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Diş hekimliği  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Fizyoterapi ve rehabilitasyon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Ebelik                          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Hemşirelik</a:t>
            </a:r>
          </a:p>
          <a:p>
            <a:pPr>
              <a:lnSpc>
                <a:spcPct val="120000"/>
              </a:lnSpc>
            </a:pPr>
            <a:r>
              <a:rPr lang="tr-TR" sz="2600" dirty="0" err="1" smtClean="0"/>
              <a:t>Ergoterapi</a:t>
            </a:r>
            <a:r>
              <a:rPr lang="tr-TR" sz="2600" dirty="0" smtClean="0"/>
              <a:t>               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Dil konuşma terapisi</a:t>
            </a:r>
          </a:p>
          <a:p>
            <a:pPr>
              <a:lnSpc>
                <a:spcPct val="120000"/>
              </a:lnSpc>
            </a:pPr>
            <a:r>
              <a:rPr lang="tr-TR" sz="2600" dirty="0" err="1" smtClean="0"/>
              <a:t>Odyoloji</a:t>
            </a:r>
            <a:r>
              <a:rPr lang="tr-TR" sz="2600" dirty="0" smtClean="0"/>
              <a:t>                    </a:t>
            </a:r>
          </a:p>
          <a:p>
            <a:pPr>
              <a:lnSpc>
                <a:spcPct val="120000"/>
              </a:lnSpc>
            </a:pPr>
            <a:r>
              <a:rPr lang="tr-TR" sz="2600" dirty="0" smtClean="0"/>
              <a:t>Veterinerlik programları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00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/>
              <a:t>Eczacılık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Ortez</a:t>
            </a:r>
            <a:r>
              <a:rPr lang="tr-TR" sz="2800" dirty="0" smtClean="0"/>
              <a:t> protez</a:t>
            </a:r>
          </a:p>
          <a:p>
            <a:endParaRPr lang="tr-TR" sz="2800" dirty="0" smtClean="0"/>
          </a:p>
          <a:p>
            <a:r>
              <a:rPr lang="tr-TR" sz="2800" dirty="0" smtClean="0"/>
              <a:t>Biyokimya                  </a:t>
            </a:r>
          </a:p>
          <a:p>
            <a:endParaRPr lang="tr-TR" sz="2800" dirty="0" smtClean="0"/>
          </a:p>
          <a:p>
            <a:r>
              <a:rPr lang="tr-TR" sz="2800" dirty="0" smtClean="0"/>
              <a:t>Moleküler Biyoloji ve Genetik                      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ALAN SEÇİMİ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Alan Nedir: Lise öğrenimi gören öğrencilerin ileride çalışmak istedikleri mesleklere ön hazırlıkları olması için seçtikleri </a:t>
            </a:r>
            <a:r>
              <a:rPr lang="tr-TR" u="sng" dirty="0" smtClean="0"/>
              <a:t>ders grubudur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Genel liselerde öğrenim gören öğrenciler ders seçimi yaparak belli grupta derslerin öğrenimini görerek, seçmek istedikleri meslekler için akademik bir alt yapı kazanırlar.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50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KLASİK FEN BÖLÜMLERİ NELERDİR: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tr-TR" sz="2600" dirty="0"/>
              <a:t>Bahçe Bitkileri                                          </a:t>
            </a:r>
            <a:endParaRPr lang="tr-TR" sz="2600" dirty="0" smtClean="0"/>
          </a:p>
          <a:p>
            <a:r>
              <a:rPr lang="tr-TR" sz="2600" dirty="0" smtClean="0"/>
              <a:t>Bitki </a:t>
            </a:r>
            <a:r>
              <a:rPr lang="tr-TR" sz="2600" dirty="0"/>
              <a:t>Koruma</a:t>
            </a:r>
          </a:p>
          <a:p>
            <a:r>
              <a:rPr lang="tr-TR" sz="2600" dirty="0"/>
              <a:t>Balıkçılık Teknolojisi Mühendisliği        </a:t>
            </a:r>
            <a:endParaRPr lang="tr-TR" sz="2600" dirty="0" smtClean="0"/>
          </a:p>
          <a:p>
            <a:r>
              <a:rPr lang="tr-TR" sz="2600" dirty="0" smtClean="0"/>
              <a:t>Biyoloji</a:t>
            </a:r>
            <a:endParaRPr lang="tr-TR" sz="2600" dirty="0"/>
          </a:p>
          <a:p>
            <a:r>
              <a:rPr lang="tr-TR" sz="2600" dirty="0"/>
              <a:t>Bitkisel Üretim ve Teknolojileri             </a:t>
            </a:r>
            <a:endParaRPr lang="tr-TR" sz="2600" dirty="0" smtClean="0"/>
          </a:p>
          <a:p>
            <a:r>
              <a:rPr lang="tr-TR" sz="2600" dirty="0" smtClean="0"/>
              <a:t>Biyoloji </a:t>
            </a:r>
            <a:r>
              <a:rPr lang="tr-TR" sz="2600" dirty="0"/>
              <a:t>Öğretmenliği</a:t>
            </a:r>
          </a:p>
          <a:p>
            <a:r>
              <a:rPr lang="tr-TR" sz="2600" dirty="0"/>
              <a:t>Fen Bilgisi </a:t>
            </a:r>
            <a:r>
              <a:rPr lang="tr-TR" sz="2600" dirty="0" smtClean="0"/>
              <a:t>Öğretmenliği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17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600" dirty="0" smtClean="0"/>
              <a:t>Fizik</a:t>
            </a:r>
          </a:p>
          <a:p>
            <a:r>
              <a:rPr lang="tr-TR" sz="2600" dirty="0" smtClean="0"/>
              <a:t>Fizik Öğretmenliği                                 </a:t>
            </a:r>
          </a:p>
          <a:p>
            <a:r>
              <a:rPr lang="tr-TR" sz="2600" dirty="0" smtClean="0"/>
              <a:t>İş Sağlığı ve Güvenliği         </a:t>
            </a:r>
          </a:p>
          <a:p>
            <a:r>
              <a:rPr lang="tr-TR" sz="2600" dirty="0" smtClean="0"/>
              <a:t>Kimya                                                       </a:t>
            </a:r>
          </a:p>
          <a:p>
            <a:r>
              <a:rPr lang="tr-TR" sz="2600" dirty="0" smtClean="0"/>
              <a:t>Süt Teknolojisi                                         </a:t>
            </a:r>
          </a:p>
          <a:p>
            <a:r>
              <a:rPr lang="tr-TR" sz="2600" dirty="0" smtClean="0"/>
              <a:t> Toprak Bilimi ve Bitki Besleme</a:t>
            </a:r>
          </a:p>
          <a:p>
            <a:r>
              <a:rPr lang="tr-TR" sz="2600" dirty="0" smtClean="0"/>
              <a:t>Yaban Hayatı Ekolojisi ve Yönetimi        </a:t>
            </a:r>
          </a:p>
          <a:p>
            <a:r>
              <a:rPr lang="tr-TR" sz="2600" dirty="0" smtClean="0"/>
              <a:t>Zootekni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KLASİK </a:t>
            </a:r>
            <a:r>
              <a:rPr lang="tr-TR" sz="4000" dirty="0" smtClean="0">
                <a:solidFill>
                  <a:srgbClr val="FF0000"/>
                </a:solidFill>
              </a:rPr>
              <a:t>MATEMATİK BÖLÜMLERİ  NELERDİR: </a:t>
            </a:r>
            <a:endParaRPr lang="tr-TR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84880644"/>
              </p:ext>
            </p:extLst>
          </p:nvPr>
        </p:nvGraphicFramePr>
        <p:xfrm>
          <a:off x="428596" y="1428736"/>
          <a:ext cx="8229600" cy="474902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Aktüerya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 smtClean="0">
                          <a:effectLst/>
                        </a:rPr>
                        <a:t>Astronomi </a:t>
                      </a:r>
                      <a:r>
                        <a:rPr lang="tr-TR" sz="2600" dirty="0">
                          <a:effectLst/>
                        </a:rPr>
                        <a:t>ve Uzay Bilimleri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Bilgisayar </a:t>
                      </a:r>
                      <a:r>
                        <a:rPr lang="tr-TR" sz="2600" dirty="0" smtClean="0">
                          <a:effectLst/>
                        </a:rPr>
                        <a:t>Bölümleri, Bilgisayar Öğretmenliği</a:t>
                      </a:r>
                      <a:endParaRPr lang="tr-TR" sz="26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İlköğretim Matematik </a:t>
                      </a:r>
                      <a:r>
                        <a:rPr lang="tr-TR" sz="2600" dirty="0" smtClean="0">
                          <a:effectLst/>
                        </a:rPr>
                        <a:t>Öğretmenliği</a:t>
                      </a:r>
                      <a:endParaRPr lang="tr-TR" sz="26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İstatistik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Matematik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Matematik Mühendisliği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Matematik Öğretmenliği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600" dirty="0">
                          <a:effectLst/>
                        </a:rPr>
                        <a:t>Uzay Bilimleri ve Teknolojileri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controls>
      <p:control spid="2130" name="DefaultOcx" r:id="rId2" imgW="257040" imgH="304920"/>
      <p:control spid="2131" name="HTMLCheckbox1" r:id="rId3" imgW="257040" imgH="304920"/>
      <p:control spid="2132" name="HTMLCheckbox2" r:id="rId4" imgW="257040" imgH="304920"/>
      <p:control spid="2133" name="HTMLCheckbox3" r:id="rId5" imgW="257040" imgH="304920"/>
      <p:control spid="2134" name="HTMLCheckbox4" r:id="rId6" imgW="257040" imgH="304920"/>
      <p:control spid="2135" name="HTMLCheckbox5" r:id="rId7" imgW="257040" imgH="304920"/>
      <p:control spid="2136" name="HTMLCheckbox6" r:id="rId8" imgW="257040" imgH="304920"/>
      <p:control spid="2137" name="HTMLCheckbox7" r:id="rId9" imgW="257040" imgH="304920"/>
      <p:control spid="2138" name="HTMLCheckbox8" r:id="rId10" imgW="257040" imgH="304920"/>
    </p:controls>
    <p:extLst>
      <p:ext uri="{BB962C8B-B14F-4D97-AF65-F5344CB8AC3E}">
        <p14:creationId xmlns:p14="http://schemas.microsoft.com/office/powerpoint/2010/main" xmlns="" val="6943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EŞİT AĞIRLIK ALANI / TÜRKÇE-MATEMATİK ALANI (TM):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329642" cy="4411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rgbClr val="C00000"/>
                </a:solidFill>
              </a:rPr>
              <a:t>Puan Türü: </a:t>
            </a:r>
            <a:r>
              <a:rPr lang="tr-TR" b="1" dirty="0" smtClean="0">
                <a:solidFill>
                  <a:srgbClr val="C00000"/>
                </a:solidFill>
              </a:rPr>
              <a:t>EA</a:t>
            </a:r>
            <a:endParaRPr lang="tr-T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2600" b="1" dirty="0">
                <a:solidFill>
                  <a:srgbClr val="002060"/>
                </a:solidFill>
              </a:rPr>
              <a:t> </a:t>
            </a:r>
            <a:r>
              <a:rPr lang="tr-TR" sz="2600" b="1" dirty="0" smtClean="0">
                <a:solidFill>
                  <a:srgbClr val="002060"/>
                </a:solidFill>
              </a:rPr>
              <a:t>EA </a:t>
            </a:r>
            <a:r>
              <a:rPr lang="tr-TR" sz="2600" b="1" dirty="0">
                <a:solidFill>
                  <a:srgbClr val="002060"/>
                </a:solidFill>
              </a:rPr>
              <a:t>puanı etki eden </a:t>
            </a:r>
            <a:r>
              <a:rPr lang="tr-TR" sz="2600" b="1" dirty="0" smtClean="0">
                <a:solidFill>
                  <a:srgbClr val="002060"/>
                </a:solidFill>
              </a:rPr>
              <a:t>TYT-YKS </a:t>
            </a:r>
            <a:r>
              <a:rPr lang="tr-TR" sz="2600" b="1" dirty="0">
                <a:solidFill>
                  <a:srgbClr val="002060"/>
                </a:solidFill>
              </a:rPr>
              <a:t>testleri: 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2800" dirty="0" smtClean="0"/>
              <a:t>Tüm TYT testleri: Matematik, Türkçe, Fen, Sosyal </a:t>
            </a:r>
          </a:p>
          <a:p>
            <a:pPr marL="0" indent="0" algn="ctr">
              <a:buNone/>
            </a:pPr>
            <a:r>
              <a:rPr lang="tr-TR" sz="4800" dirty="0" smtClean="0">
                <a:solidFill>
                  <a:srgbClr val="FF0000"/>
                </a:solidFill>
              </a:rPr>
              <a:t>+</a:t>
            </a:r>
            <a:endParaRPr lang="tr-TR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800" dirty="0" smtClean="0"/>
              <a:t>YKS Matematik </a:t>
            </a:r>
            <a:r>
              <a:rPr lang="tr-TR" sz="2800" dirty="0"/>
              <a:t>(</a:t>
            </a:r>
            <a:r>
              <a:rPr lang="tr-TR" sz="2800" dirty="0" smtClean="0"/>
              <a:t>geometri), Edebiyat-Coğrafya-1 ve Tarih-1  </a:t>
            </a:r>
            <a:endParaRPr lang="tr-TR" sz="2800" b="1" dirty="0">
              <a:solidFill>
                <a:srgbClr val="C0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>
          <a:xfrm>
            <a:off x="2857488" y="6286520"/>
            <a:ext cx="3200400" cy="365760"/>
          </a:xfrm>
        </p:spPr>
        <p:txBody>
          <a:bodyPr/>
          <a:lstStyle/>
          <a:p>
            <a:r>
              <a:rPr lang="tr-TR" dirty="0" smtClean="0"/>
              <a:t>Söğüt Anadolu Lisesi Rehberlik Servisi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299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İKTİSADİ İDARİ, BANKA, TİCARET, TURİZM, YÖNETİM PROGRAMLARI: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535892" cy="452596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programlarda hesaplama ve analiz yeteneğinin çok iyi olması gerekir. </a:t>
            </a:r>
          </a:p>
          <a:p>
            <a:pPr algn="just"/>
            <a:r>
              <a:rPr lang="tr-TR" dirty="0" smtClean="0"/>
              <a:t>İktisada, bankacılığa, sigortacılığa, ticarete ve her türden özel-resmi kuruma hatta ülkelere bile hükmederler.</a:t>
            </a:r>
          </a:p>
          <a:p>
            <a:pPr algn="just"/>
            <a:r>
              <a:rPr lang="tr-TR" dirty="0" smtClean="0"/>
              <a:t>Paranın ve gücün yönetildiği programlardır. </a:t>
            </a:r>
          </a:p>
          <a:p>
            <a:pPr algn="just"/>
            <a:r>
              <a:rPr lang="tr-TR" dirty="0" smtClean="0"/>
              <a:t>Para, ekonomi, yönetim, organizasyon ve insan ilişkilerinin birlikte kullanıldığı mesleklerdir.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893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BU MESLEKLERİN ÇALIŞMA ALANLARI-YERLERİ 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Her türde, sektörde ve büyüklükte işletme ve kuruluşlar.</a:t>
            </a:r>
          </a:p>
          <a:p>
            <a:r>
              <a:rPr lang="tr-TR" dirty="0" smtClean="0"/>
              <a:t>Banka, sigorta, ekonomi, finans kurumları </a:t>
            </a:r>
          </a:p>
          <a:p>
            <a:r>
              <a:rPr lang="tr-TR" dirty="0" smtClean="0"/>
              <a:t>Ticaret, perakende, turizm, lojistik firmaları.</a:t>
            </a:r>
          </a:p>
          <a:p>
            <a:r>
              <a:rPr lang="tr-TR" dirty="0" smtClean="0"/>
              <a:t>Her türden STK ve organizasyonlar. </a:t>
            </a:r>
          </a:p>
          <a:p>
            <a:r>
              <a:rPr lang="tr-TR" dirty="0" smtClean="0"/>
              <a:t>Resmi kurumlar ve uluslar arası organizasyonlar.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İKTİSADİ İDARİ VB. PROGRAMLAR NELERDİR: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61662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İktisat-işletme-maliye-çalışma ekonomisi ve endüstri ilişkileri vb. programlar</a:t>
            </a:r>
          </a:p>
          <a:p>
            <a:r>
              <a:rPr lang="tr-TR" sz="2800" dirty="0" smtClean="0"/>
              <a:t>Ekonomi-ekonometri-bankacılık-finans-sermaye  vb. programları</a:t>
            </a:r>
          </a:p>
          <a:p>
            <a:r>
              <a:rPr lang="tr-TR" sz="2800" dirty="0" smtClean="0"/>
              <a:t>Muhasebe-sigortacılık-pazarlama programları</a:t>
            </a:r>
          </a:p>
          <a:p>
            <a:r>
              <a:rPr lang="tr-TR" sz="2800" dirty="0" smtClean="0"/>
              <a:t>Uluslararası  işletme-ticaret-bankacılık-lojistik vb. programları </a:t>
            </a:r>
          </a:p>
          <a:p>
            <a:r>
              <a:rPr lang="tr-TR" sz="2800" dirty="0" smtClean="0"/>
              <a:t>Kurum işletmeleri-gayrimenkul programları</a:t>
            </a:r>
          </a:p>
          <a:p>
            <a:r>
              <a:rPr lang="tr-TR" sz="2800" dirty="0" smtClean="0"/>
              <a:t>Turizm programları </a:t>
            </a:r>
          </a:p>
        </p:txBody>
      </p:sp>
    </p:spTree>
    <p:extLst>
      <p:ext uri="{BB962C8B-B14F-4D97-AF65-F5344CB8AC3E}">
        <p14:creationId xmlns:p14="http://schemas.microsoft.com/office/powerpoint/2010/main" xmlns="" val="2536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Hukuk, Siyaset ve Felsefe Grubu  Alanındaki Programlar</a:t>
            </a:r>
            <a:endParaRPr lang="tr-TR" sz="4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Uluslar arası İlişkiler</a:t>
            </a:r>
          </a:p>
          <a:p>
            <a:r>
              <a:rPr lang="tr-TR" dirty="0" smtClean="0"/>
              <a:t>Kamu Yönetimi</a:t>
            </a:r>
          </a:p>
          <a:p>
            <a:r>
              <a:rPr lang="tr-TR" dirty="0" smtClean="0"/>
              <a:t>Siyaset Bilimi </a:t>
            </a:r>
            <a:endParaRPr lang="tr-TR" dirty="0"/>
          </a:p>
          <a:p>
            <a:r>
              <a:rPr lang="tr-TR" dirty="0" smtClean="0"/>
              <a:t>Hukuk </a:t>
            </a:r>
          </a:p>
          <a:p>
            <a:r>
              <a:rPr lang="tr-TR" dirty="0" smtClean="0"/>
              <a:t>Felsefe, </a:t>
            </a:r>
          </a:p>
          <a:p>
            <a:r>
              <a:rPr lang="tr-TR" dirty="0" smtClean="0"/>
              <a:t>Sosyoloji</a:t>
            </a:r>
          </a:p>
          <a:p>
            <a:r>
              <a:rPr lang="tr-TR" dirty="0" smtClean="0"/>
              <a:t>Psikoloji, </a:t>
            </a:r>
          </a:p>
          <a:p>
            <a:r>
              <a:rPr lang="tr-TR" dirty="0" smtClean="0"/>
              <a:t>Rehberlik ve Psikolojik Danışma</a:t>
            </a:r>
          </a:p>
          <a:p>
            <a:r>
              <a:rPr lang="tr-TR" dirty="0" smtClean="0"/>
              <a:t>Sosyal Hizmet vb.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71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40600"/>
          </a:xfrm>
        </p:spPr>
        <p:txBody>
          <a:bodyPr>
            <a:noAutofit/>
          </a:bodyPr>
          <a:lstStyle/>
          <a:p>
            <a:pPr algn="ctr"/>
            <a:r>
              <a:rPr lang="tr-TR" sz="3400" dirty="0" smtClean="0">
                <a:solidFill>
                  <a:srgbClr val="FF0000"/>
                </a:solidFill>
              </a:rPr>
              <a:t>Bu mesleklerin önemi: </a:t>
            </a:r>
            <a:endParaRPr lang="tr-TR" sz="3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86808" cy="566868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mesleklerin uğraşı alanı çok geniştir. İnsan, toplum ve insan/toplum ilişkileri-kuralları, siyaset, kültür ve kültürel yapılar vb. bir sürü etken vardır. </a:t>
            </a:r>
          </a:p>
          <a:p>
            <a:pPr algn="just"/>
            <a:r>
              <a:rPr lang="tr-TR" dirty="0" smtClean="0"/>
              <a:t>Bu mesleklerin bir çoğu ekonomi psikoloji, siyaset, düşünme-inanç sistemleri ile iç içedir.</a:t>
            </a:r>
          </a:p>
          <a:p>
            <a:pPr algn="just"/>
            <a:r>
              <a:rPr lang="tr-TR" dirty="0" smtClean="0"/>
              <a:t>Çok geniş etki alanına ve güce sahip meslekler bulunmaktadır. </a:t>
            </a:r>
          </a:p>
          <a:p>
            <a:pPr algn="just"/>
            <a:r>
              <a:rPr lang="tr-TR" dirty="0" smtClean="0"/>
              <a:t>Öğrencilerin mesleki bilgileri yanında </a:t>
            </a:r>
            <a:r>
              <a:rPr lang="tr-TR" dirty="0" err="1" smtClean="0"/>
              <a:t>sosyo</a:t>
            </a:r>
            <a:r>
              <a:rPr lang="tr-TR" dirty="0" smtClean="0"/>
              <a:t>-kültürel anlamda kendilerini çok iyi yetiştirmeleri ve özellikle insanı-toplumu iyi analiz-sentez  etmeleri gerekmektedir. </a:t>
            </a:r>
          </a:p>
        </p:txBody>
      </p:sp>
    </p:spTree>
    <p:extLst>
      <p:ext uri="{BB962C8B-B14F-4D97-AF65-F5344CB8AC3E}">
        <p14:creationId xmlns:p14="http://schemas.microsoft.com/office/powerpoint/2010/main" xmlns="" val="20041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DİKKAT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Bu meslekleri seçecek adayların kendilerini çok iyi geliştirmeleri ve </a:t>
            </a:r>
            <a:r>
              <a:rPr lang="tr-TR" u="sng" dirty="0" smtClean="0"/>
              <a:t>yabancı dil bilmeleri </a:t>
            </a:r>
            <a:r>
              <a:rPr lang="tr-TR" dirty="0" smtClean="0"/>
              <a:t>tavsiye olunur.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tr-TR" dirty="0" smtClean="0"/>
              <a:t>ÖNEMLİ UYARI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Şu an genel liselerde okutulan derslerde resmi olarak </a:t>
            </a:r>
            <a:r>
              <a:rPr lang="tr-TR" b="1" u="sng" dirty="0">
                <a:solidFill>
                  <a:srgbClr val="C00000"/>
                </a:solidFill>
              </a:rPr>
              <a:t>alan ayrımı </a:t>
            </a:r>
            <a:r>
              <a:rPr lang="tr-TR" b="1" u="sng" dirty="0" smtClean="0">
                <a:solidFill>
                  <a:srgbClr val="C00000"/>
                </a:solidFill>
              </a:rPr>
              <a:t>yoktur</a:t>
            </a:r>
            <a:r>
              <a:rPr lang="tr-TR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tr-TR" dirty="0" smtClean="0"/>
              <a:t>Her türlü lise  ve alan mezunu aday üniversitelerde istediği programı (sınav başarısına bağlı olarak)</a:t>
            </a:r>
            <a:r>
              <a:rPr lang="tr-TR" dirty="0"/>
              <a:t> </a:t>
            </a:r>
            <a:r>
              <a:rPr lang="tr-TR" dirty="0" smtClean="0"/>
              <a:t>kazanabilmektedir.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Tüm adayların OBP‘leri tüm puan türlerine tam olarak eklenmektedir. </a:t>
            </a:r>
          </a:p>
          <a:p>
            <a:r>
              <a:rPr lang="tr-TR" dirty="0" smtClean="0"/>
              <a:t>Bu sınıflandırma öğrencilerin meslek seçimini kolaylaştırmak için yapılmaktadır.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34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r>
              <a:rPr lang="tr-TR" sz="3400" dirty="0" smtClean="0">
                <a:solidFill>
                  <a:srgbClr val="FF0000"/>
                </a:solidFill>
              </a:rPr>
              <a:t>Diğer Eşit Ağırlık programları </a:t>
            </a:r>
            <a:endParaRPr lang="tr-TR" sz="3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928992" cy="5184576"/>
          </a:xfrm>
        </p:spPr>
        <p:txBody>
          <a:bodyPr/>
          <a:lstStyle/>
          <a:p>
            <a:r>
              <a:rPr lang="tr-TR" sz="2800" dirty="0" smtClean="0"/>
              <a:t>Antropoloji-arkeoloji</a:t>
            </a:r>
          </a:p>
          <a:p>
            <a:r>
              <a:rPr lang="tr-TR" sz="2800" dirty="0" smtClean="0"/>
              <a:t>Bilim tarihi-</a:t>
            </a:r>
          </a:p>
          <a:p>
            <a:r>
              <a:rPr lang="tr-TR" sz="2800" dirty="0" smtClean="0"/>
              <a:t>Müzecilik-vb. Kültür odaklı programlar </a:t>
            </a:r>
          </a:p>
          <a:p>
            <a:r>
              <a:rPr lang="tr-TR" sz="2800" dirty="0" smtClean="0"/>
              <a:t>Sınıf öğretmenliği</a:t>
            </a:r>
          </a:p>
          <a:p>
            <a:r>
              <a:rPr lang="tr-TR" sz="2800" dirty="0" smtClean="0"/>
              <a:t>İçmimarlık ve çevre tasarım</a:t>
            </a:r>
          </a:p>
          <a:p>
            <a:r>
              <a:rPr lang="tr-TR" sz="2800" dirty="0" smtClean="0"/>
              <a:t>Grafik tasarım vb. </a:t>
            </a:r>
          </a:p>
          <a:p>
            <a:endParaRPr lang="tr-TR" sz="30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70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SÖZEL ALAN </a:t>
            </a:r>
            <a:r>
              <a:rPr lang="tr-TR" sz="3600" b="1" dirty="0">
                <a:solidFill>
                  <a:srgbClr val="FF0000"/>
                </a:solidFill>
              </a:rPr>
              <a:t>/ </a:t>
            </a:r>
            <a:r>
              <a:rPr lang="tr-TR" sz="3600" b="1" dirty="0" smtClean="0">
                <a:solidFill>
                  <a:srgbClr val="FF0000"/>
                </a:solidFill>
              </a:rPr>
              <a:t>TÜRKÇE-SOSYAL </a:t>
            </a:r>
            <a:r>
              <a:rPr lang="tr-TR" sz="3600" b="1" dirty="0">
                <a:solidFill>
                  <a:srgbClr val="FF0000"/>
                </a:solidFill>
              </a:rPr>
              <a:t>ALANI (</a:t>
            </a:r>
            <a:r>
              <a:rPr lang="tr-TR" sz="3600" b="1" dirty="0" smtClean="0">
                <a:solidFill>
                  <a:srgbClr val="FF0000"/>
                </a:solidFill>
              </a:rPr>
              <a:t>TS):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3589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Puan Türü: SÖZ</a:t>
            </a:r>
          </a:p>
          <a:p>
            <a:pPr marL="0" indent="0" algn="ctr">
              <a:buNone/>
            </a:pPr>
            <a:r>
              <a:rPr lang="tr-TR" sz="2600" b="1" dirty="0" smtClean="0">
                <a:solidFill>
                  <a:srgbClr val="002060"/>
                </a:solidFill>
              </a:rPr>
              <a:t> (Eski Puan Türleri TS-1 ve TS-2)</a:t>
            </a:r>
          </a:p>
          <a:p>
            <a:pPr marL="0" indent="0" algn="ctr">
              <a:buNone/>
            </a:pPr>
            <a:endParaRPr lang="tr-TR" sz="2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tr-TR" sz="2600" dirty="0" smtClean="0"/>
              <a:t>Tüm TYT testleri: Matematik, Türkçe, Fen Sosyal </a:t>
            </a:r>
          </a:p>
          <a:p>
            <a:pPr marL="0" indent="0" algn="ctr"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+</a:t>
            </a:r>
          </a:p>
          <a:p>
            <a:pPr marL="0" indent="0" algn="just">
              <a:buNone/>
            </a:pPr>
            <a:r>
              <a:rPr lang="tr-TR" sz="2600" dirty="0" smtClean="0"/>
              <a:t>YKS Edebiyat- Sos-1 (Coğrafya-1 ve Tarih-1)</a:t>
            </a:r>
          </a:p>
          <a:p>
            <a:pPr marL="0" indent="0" algn="just">
              <a:buNone/>
            </a:pPr>
            <a:r>
              <a:rPr lang="tr-TR" sz="2600" dirty="0" smtClean="0"/>
              <a:t>Sosyal Bilimler -2 [Tarih-2 Coğrafya-2 Felsefe grubu (psikoloji, mantık, sosyoloji) ve Din K.]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676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tr-TR" sz="3400" b="1" dirty="0" smtClean="0">
                <a:solidFill>
                  <a:srgbClr val="FF0000"/>
                </a:solidFill>
              </a:rPr>
              <a:t>SÖZEL ALAN MESLEKLERİ</a:t>
            </a:r>
            <a:endParaRPr lang="tr-TR" sz="3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tr-TR" dirty="0" smtClean="0"/>
              <a:t>Coğrafya  </a:t>
            </a:r>
          </a:p>
          <a:p>
            <a:endParaRPr lang="tr-TR" dirty="0" smtClean="0"/>
          </a:p>
          <a:p>
            <a:r>
              <a:rPr lang="tr-TR" dirty="0" smtClean="0"/>
              <a:t>Sosyal Bilgiler Öğretmenliği</a:t>
            </a:r>
          </a:p>
          <a:p>
            <a:endParaRPr lang="tr-TR" dirty="0" smtClean="0"/>
          </a:p>
          <a:p>
            <a:r>
              <a:rPr lang="tr-TR" dirty="0" smtClean="0"/>
              <a:t>Okul Öncesi Öğretmenliği</a:t>
            </a:r>
          </a:p>
          <a:p>
            <a:endParaRPr lang="tr-TR" dirty="0" smtClean="0"/>
          </a:p>
          <a:p>
            <a:r>
              <a:rPr lang="tr-TR" dirty="0" smtClean="0"/>
              <a:t>Özel Eğitim Öğretmenliği</a:t>
            </a:r>
          </a:p>
          <a:p>
            <a:endParaRPr lang="tr-TR" dirty="0" smtClean="0"/>
          </a:p>
          <a:p>
            <a:r>
              <a:rPr lang="tr-TR" dirty="0" smtClean="0"/>
              <a:t>İlahiyat </a:t>
            </a:r>
          </a:p>
          <a:p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27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86834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İLETİŞİM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MESLEKLERİ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NELERDİR</a:t>
            </a:r>
            <a:r>
              <a:rPr lang="tr-TR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84976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dirty="0"/>
              <a:t>Canlandırma Filmi Tasarım ve </a:t>
            </a:r>
            <a:r>
              <a:rPr lang="tr-TR" sz="2800" dirty="0" smtClean="0"/>
              <a:t>Yönetimi, Film Tasarımı</a:t>
            </a:r>
          </a:p>
          <a:p>
            <a:pPr>
              <a:spcBef>
                <a:spcPts val="0"/>
              </a:spcBef>
              <a:buNone/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Gazetecilik, Halkla İlişkiler, Reklamcılık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İletişim, Görsel iletişim, Medya ve İletişim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Kurgu- Ses ve Görüntü Yönetimi 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Radyo, Televizyon, Sinema, </a:t>
            </a:r>
          </a:p>
          <a:p>
            <a:pPr>
              <a:spcBef>
                <a:spcPts val="0"/>
              </a:spcBef>
            </a:pPr>
            <a:endParaRPr lang="tr-TR" sz="2800" dirty="0" smtClean="0"/>
          </a:p>
          <a:p>
            <a:pPr>
              <a:spcBef>
                <a:spcPts val="0"/>
              </a:spcBef>
            </a:pPr>
            <a:r>
              <a:rPr lang="tr-TR" sz="2800" dirty="0" smtClean="0"/>
              <a:t>Dijital Medya, Yeni Medya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5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600" dirty="0" smtClean="0"/>
              <a:t>Sanat ve Kültür Yönetimi Basın Yayın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Fotoğraf ve Video 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İletişim Tasarımı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Televizyon Haberciliği ve Programcılığı</a:t>
            </a:r>
          </a:p>
          <a:p>
            <a:pPr>
              <a:spcBef>
                <a:spcPts val="0"/>
              </a:spcBef>
            </a:pPr>
            <a:endParaRPr lang="tr-TR" sz="2600" dirty="0" smtClean="0"/>
          </a:p>
          <a:p>
            <a:pPr>
              <a:spcBef>
                <a:spcPts val="0"/>
              </a:spcBef>
            </a:pPr>
            <a:r>
              <a:rPr lang="tr-TR" sz="2600" dirty="0" smtClean="0"/>
              <a:t>Animasyon ve Oyun Tasarımı, Çizgi Film ve Animasyon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İletişim Mesleklerinin Özellikleri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Bu alanı seçecek öğrencilerin </a:t>
            </a:r>
            <a:r>
              <a:rPr lang="tr-TR" dirty="0" smtClean="0"/>
              <a:t>sosyal yönlerinin ve insan ilişkilerinin çok kuvvetli olması gerekir.</a:t>
            </a:r>
          </a:p>
          <a:p>
            <a:pPr algn="just"/>
            <a:r>
              <a:rPr lang="tr-TR" dirty="0" smtClean="0"/>
              <a:t>İletişime açık ve çağın gerektirdiği iletişim araçlarını çok iyi özümsemiş olması gerekir.</a:t>
            </a:r>
          </a:p>
          <a:p>
            <a:pPr algn="just"/>
            <a:r>
              <a:rPr lang="tr-TR" dirty="0" smtClean="0"/>
              <a:t>Bu alan mesleklerinde standart mesai saati yoktur ve çalışma günleri, saatleri çok geniştir.</a:t>
            </a:r>
            <a:endParaRPr lang="tr-TR" dirty="0"/>
          </a:p>
          <a:p>
            <a:pPr algn="just"/>
            <a:r>
              <a:rPr lang="tr-TR" dirty="0" smtClean="0"/>
              <a:t>Uzun vadede insanı toplumu ve kültürü etkileyen mesleklerdir.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580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KÜLTÜR-EDEBİYAT MESLEKLERİ </a:t>
            </a:r>
            <a:r>
              <a:rPr lang="tr-TR" sz="3200" dirty="0">
                <a:solidFill>
                  <a:srgbClr val="FF0000"/>
                </a:solidFill>
              </a:rPr>
              <a:t>NELERDİR: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12968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600" dirty="0" smtClean="0"/>
              <a:t>Türk Dili Edebiyatı, Türkçe Öğretmenliği, Türkoloji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Azerbaycan Dili ve Edebiyatı, Çağdaş Türk Lehçeleri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Kürt Dili ve Edebiyatı, Zaza Dili ve Edebiyatı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Süryani Dili ve Edebiyatı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Çerkez Dili ve Edebiyatı, Kazak Dili ve Edebiyatı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Hititloji, Sümerloji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Halkbilim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Tarih,  Tarih Öğretmenliği</a:t>
            </a:r>
          </a:p>
          <a:p>
            <a:endParaRPr lang="tr-TR" sz="2600" dirty="0" smtClean="0"/>
          </a:p>
          <a:p>
            <a:endParaRPr lang="tr-TR" sz="26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KÜLTÜR EDEBİYAT MESLEKLERİNİN  </a:t>
            </a:r>
            <a:r>
              <a:rPr lang="tr-TR" dirty="0">
                <a:solidFill>
                  <a:srgbClr val="FF0000"/>
                </a:solidFill>
              </a:rPr>
              <a:t>GENEL </a:t>
            </a:r>
            <a:r>
              <a:rPr lang="tr-TR" dirty="0" smtClean="0">
                <a:solidFill>
                  <a:srgbClr val="FF0000"/>
                </a:solidFill>
              </a:rPr>
              <a:t>ÖZELLİKLERİ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Çok iyi dil-kültür-tarih-edebiyat bilgisi gerektirir. </a:t>
            </a:r>
          </a:p>
          <a:p>
            <a:r>
              <a:rPr lang="tr-TR" dirty="0" smtClean="0"/>
              <a:t>Değişik ve farklı toplumların tarihini dil-edebiyatlarını ve kültürlerini merak etmek gerekir. </a:t>
            </a:r>
          </a:p>
          <a:p>
            <a:r>
              <a:rPr lang="tr-TR" dirty="0" smtClean="0"/>
              <a:t>İnsan ilişkilerinin kuvvetli olması gerekir.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16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DİĞER SOSYAL ALAN MESLEKLERİ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Gastronomi ve Mutfak Sanatları </a:t>
            </a:r>
          </a:p>
          <a:p>
            <a:r>
              <a:rPr lang="tr-TR" dirty="0" smtClean="0"/>
              <a:t>Rekreasyon Yönetimi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DİL PUAN TÜRÜ PROGRAMLARI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340768"/>
            <a:ext cx="8358246" cy="525658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                         Dil Puan Türü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Tüm TYT testleri: Matematik, Türkçe, Fen ve Sosyal </a:t>
            </a:r>
          </a:p>
          <a:p>
            <a:pPr marL="0" indent="0" algn="ctr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tr-TR" dirty="0" smtClean="0"/>
              <a:t>YKS: Dil Testinden Oluşur</a:t>
            </a:r>
          </a:p>
          <a:p>
            <a:pPr marL="0" indent="0">
              <a:buNone/>
            </a:pPr>
            <a:r>
              <a:rPr lang="tr-TR" dirty="0" smtClean="0"/>
              <a:t> (Aday İngilizce, Almanca ve Fransızca testlerinin birini seçerek sınava girer)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>
          <a:xfrm>
            <a:off x="2857488" y="6143644"/>
            <a:ext cx="3200400" cy="365760"/>
          </a:xfrm>
        </p:spPr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66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115328" cy="5759596"/>
          </a:xfrm>
        </p:spPr>
        <p:txBody>
          <a:bodyPr/>
          <a:lstStyle/>
          <a:p>
            <a:pPr algn="just"/>
            <a:r>
              <a:rPr lang="tr-TR" dirty="0" smtClean="0"/>
              <a:t>Alan seçimi, üniversite hazırlık sürecinin en önemli kilometre taşlarından biridir. </a:t>
            </a:r>
          </a:p>
          <a:p>
            <a:pPr algn="just"/>
            <a:r>
              <a:rPr lang="tr-TR" dirty="0" smtClean="0">
                <a:solidFill>
                  <a:srgbClr val="7030A0"/>
                </a:solidFill>
              </a:rPr>
              <a:t>Yönetmelik gereğince her öğrenci 10. sınıfta istediği derslerden oluşan bir alanı seçmekte ve bir anlamda üniversite maratonunda, "hangi kulvarda koşacağına" karar vermektedir.</a:t>
            </a:r>
          </a:p>
          <a:p>
            <a:pPr algn="just"/>
            <a:r>
              <a:rPr lang="tr-TR" dirty="0" smtClean="0"/>
              <a:t>Öğrencinin seçmiş olduğu bu kulvarın "kendisine uygun olması" üniversite sınavında daha başarılı olmasını sağlarken, yanlış kulvar seçmesi de üniversiteyi kazanmasını zorlaştırmaktadır. </a:t>
            </a:r>
          </a:p>
          <a:p>
            <a:pPr algn="just"/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>
          <a:xfrm>
            <a:off x="3071802" y="6143644"/>
            <a:ext cx="3200400" cy="365760"/>
          </a:xfrm>
        </p:spPr>
        <p:txBody>
          <a:bodyPr/>
          <a:lstStyle/>
          <a:p>
            <a:r>
              <a:rPr lang="tr-TR" dirty="0" smtClean="0"/>
              <a:t>Söğüt Anadolu Lisesi Rehberlik Servisi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DİL PROGRAMLARI NELERDİR: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571612"/>
            <a:ext cx="8856984" cy="5025740"/>
          </a:xfrm>
        </p:spPr>
        <p:txBody>
          <a:bodyPr/>
          <a:lstStyle/>
          <a:p>
            <a:r>
              <a:rPr lang="tr-TR" dirty="0" smtClean="0"/>
              <a:t>Batı Avrupa Dilleri: İngilizce, Almanca Fransızca, Mütercim-tercümanlık, Amerikan Kültürü ve Edebiyatı</a:t>
            </a:r>
          </a:p>
          <a:p>
            <a:endParaRPr lang="tr-TR" dirty="0" smtClean="0"/>
          </a:p>
          <a:p>
            <a:r>
              <a:rPr lang="tr-TR" dirty="0" smtClean="0"/>
              <a:t>Balkan ve Eski Diller: (Boşnak, Bulgar, Yunan, Arnavut) Latin, İtalyan, İspanyol dilleri </a:t>
            </a:r>
          </a:p>
          <a:p>
            <a:endParaRPr lang="tr-TR" dirty="0" smtClean="0"/>
          </a:p>
          <a:p>
            <a:r>
              <a:rPr lang="tr-TR" dirty="0" smtClean="0"/>
              <a:t>Doğu Dilleri: Rus, Kore, Çin, Japon, Arap, Ermeni, Fars, Gürcü, İbrani, Urdu, Sinoloji, </a:t>
            </a:r>
            <a:r>
              <a:rPr lang="tr-TR" dirty="0" err="1" smtClean="0"/>
              <a:t>Hungarloji</a:t>
            </a:r>
            <a:r>
              <a:rPr lang="tr-TR" dirty="0" smtClean="0"/>
              <a:t>, Hindoloji gibi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479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0229" t="57638" r="52551" b="16839"/>
          <a:stretch>
            <a:fillRect/>
          </a:stretch>
        </p:blipFill>
        <p:spPr bwMode="auto">
          <a:xfrm>
            <a:off x="1" y="285728"/>
            <a:ext cx="328611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 l="30234" t="20703" r="45608" b="6054"/>
          <a:stretch>
            <a:fillRect/>
          </a:stretch>
        </p:blipFill>
        <p:spPr bwMode="auto">
          <a:xfrm>
            <a:off x="2857488" y="214290"/>
            <a:ext cx="3643338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 l="30783" t="26562" r="48902" b="16797"/>
          <a:stretch>
            <a:fillRect/>
          </a:stretch>
        </p:blipFill>
        <p:spPr bwMode="auto">
          <a:xfrm>
            <a:off x="6215074" y="571480"/>
            <a:ext cx="2928926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ORTAK DERSLER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3794" name="Picture 2" descr="C:\Users\Kullanıcı\Desktop\askeri öğrenci\HAFATL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95" y="714356"/>
            <a:ext cx="8825923" cy="5895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504056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>SEÇİLEBİLECEK </a:t>
            </a:r>
            <a:r>
              <a:rPr lang="tr-TR" sz="2400" dirty="0">
                <a:solidFill>
                  <a:srgbClr val="FF0000"/>
                </a:solidFill>
              </a:rPr>
              <a:t>SEÇMELİ DERSLER</a:t>
            </a:r>
          </a:p>
        </p:txBody>
      </p:sp>
      <p:pic>
        <p:nvPicPr>
          <p:cNvPr id="34818" name="Picture 2" descr="C:\Users\Kullanıcı\Desktop\askeri öğrenci\ÖRNEK SEÇMELİ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7929618" cy="6173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>
                <a:solidFill>
                  <a:schemeClr val="accent6">
                    <a:lumMod val="50000"/>
                  </a:schemeClr>
                </a:solidFill>
                <a:latin typeface="Bodoni MT Black" panose="02070A03080606020203" pitchFamily="18" charset="0"/>
              </a:rPr>
              <a:t>Ne Yapmalıyız?</a:t>
            </a:r>
            <a:endParaRPr lang="tr-TR" sz="4400" b="1" dirty="0" smtClean="0">
              <a:solidFill>
                <a:schemeClr val="accent6">
                  <a:lumMod val="50000"/>
                </a:schemeClr>
              </a:solidFill>
              <a:latin typeface="Bodoni MT Black" panose="02070A03080606020203" pitchFamily="18" charset="0"/>
            </a:endParaRPr>
          </a:p>
          <a:p>
            <a:pPr marL="0" indent="0">
              <a:buNone/>
            </a:pPr>
            <a:r>
              <a:rPr lang="tr-TR" sz="3600" b="1" dirty="0" smtClean="0"/>
              <a:t>A. </a:t>
            </a:r>
            <a:r>
              <a:rPr lang="tr-TR" sz="3600" dirty="0" smtClean="0"/>
              <a:t>Kendini Tanıma</a:t>
            </a:r>
          </a:p>
          <a:p>
            <a:pPr marL="0" indent="0">
              <a:buNone/>
            </a:pPr>
            <a:r>
              <a:rPr lang="tr-TR" sz="3600" b="1" dirty="0" smtClean="0"/>
              <a:t>B. </a:t>
            </a:r>
            <a:r>
              <a:rPr lang="tr-TR" sz="3600" dirty="0" smtClean="0"/>
              <a:t>Meslekleri Tanıma</a:t>
            </a:r>
          </a:p>
          <a:p>
            <a:pPr marL="0" indent="0">
              <a:buNone/>
            </a:pPr>
            <a:r>
              <a:rPr lang="tr-TR" sz="3600" b="1" dirty="0" smtClean="0"/>
              <a:t>C. </a:t>
            </a:r>
            <a:r>
              <a:rPr lang="tr-TR" sz="3600" dirty="0" smtClean="0"/>
              <a:t>Akademik Bakımdan Güçlü Olunan Alanın Bilinmesi</a:t>
            </a:r>
          </a:p>
          <a:p>
            <a:pPr marL="0" indent="0">
              <a:buNone/>
            </a:pPr>
            <a:r>
              <a:rPr lang="tr-TR" sz="3600" b="1" dirty="0" smtClean="0"/>
              <a:t>D. </a:t>
            </a:r>
            <a:r>
              <a:rPr lang="tr-TR" sz="3600" dirty="0" smtClean="0"/>
              <a:t>Gelecekle İlgili Planları Netliğe Kavuşturmak</a:t>
            </a:r>
            <a:endParaRPr lang="tr-TR" sz="3600" b="1" dirty="0"/>
          </a:p>
          <a:p>
            <a:pPr marL="0" indent="0">
              <a:buNone/>
            </a:pPr>
            <a:r>
              <a:rPr lang="tr-TR" sz="3600" b="1" dirty="0"/>
              <a:t>E. </a:t>
            </a:r>
            <a:r>
              <a:rPr lang="tr-TR" sz="3600" dirty="0"/>
              <a:t>Dış Etkenlerden </a:t>
            </a:r>
            <a:r>
              <a:rPr lang="tr-TR" sz="3600" dirty="0" smtClean="0"/>
              <a:t>Arınmak</a:t>
            </a:r>
            <a:endParaRPr lang="tr-TR" sz="36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82817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2" y="428604"/>
            <a:ext cx="8401080" cy="64293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dirty="0" smtClean="0"/>
              <a:t>Aile ile uzlaşmak: </a:t>
            </a:r>
            <a:r>
              <a:rPr lang="tr-TR" dirty="0" smtClean="0"/>
              <a:t>Alan ve meslek seçiminde kuşkusuz çevreden fikir alınabilir. Ancak, danışacağınız</a:t>
            </a:r>
          </a:p>
          <a:p>
            <a:pPr marL="0" indent="0" algn="just">
              <a:buNone/>
            </a:pPr>
            <a:r>
              <a:rPr lang="tr-TR" dirty="0" smtClean="0"/>
              <a:t>insanlar konularında uzmanlaşmış olmalıdır.</a:t>
            </a:r>
          </a:p>
          <a:p>
            <a:pPr marL="0" indent="0" algn="just">
              <a:buNone/>
            </a:pPr>
            <a:r>
              <a:rPr lang="tr-TR" b="1" dirty="0" smtClean="0"/>
              <a:t>Yakın çevrenin etkisinden kurtulmak</a:t>
            </a:r>
            <a:r>
              <a:rPr lang="tr-TR" dirty="0" smtClean="0"/>
              <a:t>: Yakın çevrenizin etkisiyle seçimlerinizde kararsızlık yaşamanız ve başkaları istiyor diye tercihlerinizi değiştirmeniz sizi geri dönüşü zor veya olanaksız durumlara götürebilir. Bu durum istemediğiniz bir alanda öğrenim görmenize neden olabilir.</a:t>
            </a:r>
          </a:p>
          <a:p>
            <a:pPr marL="0" indent="0" algn="just">
              <a:buNone/>
            </a:pPr>
            <a:r>
              <a:rPr lang="tr-TR" b="1" dirty="0" smtClean="0"/>
              <a:t>Toplumsal yargıların üstünde düşünebilmek</a:t>
            </a:r>
            <a:r>
              <a:rPr lang="tr-TR" dirty="0" smtClean="0"/>
              <a:t>: İlgi ve yetenekleriniz doğrultusunda olmayan ama salt toplum tarafından üstte tutulan meslekleri tercih etmeniz sağlıklı bir seçim olmayacaktır.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>
          <a:xfrm>
            <a:off x="2786050" y="6286520"/>
            <a:ext cx="3200400" cy="365760"/>
          </a:xfrm>
        </p:spPr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08315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İçerik Yer Tutucusu" descr="indi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3500462" cy="2680892"/>
          </a:xfrm>
        </p:spPr>
      </p:pic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dirty="0" smtClean="0"/>
              <a:t>Söğüt Anadolu Lisesi Rehberlik Servisi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Seçilecek dersler TYT-AYT sınavlarındaki  başarılarınızda etkili olacaktır:</a:t>
            </a:r>
          </a:p>
          <a:p>
            <a:pPr algn="just">
              <a:buNone/>
            </a:pPr>
            <a:r>
              <a:rPr lang="tr-TR" sz="2800" dirty="0" smtClean="0">
                <a:solidFill>
                  <a:srgbClr val="7030A0"/>
                </a:solidFill>
              </a:rPr>
              <a:t>	*Seçtiğiniz derslerinden alacağınız notlar yıl sonu sınıf geçme başarınızı belirleyecektir. </a:t>
            </a:r>
          </a:p>
          <a:p>
            <a:pPr algn="just">
              <a:buNone/>
            </a:pPr>
            <a:r>
              <a:rPr lang="tr-TR" sz="2800" dirty="0" smtClean="0">
                <a:solidFill>
                  <a:srgbClr val="7030A0"/>
                </a:solidFill>
              </a:rPr>
              <a:t>	*Ayrıca yıl sonu notlarınız Ortaöğretim Başarı Puanı olarak TYT-AYT puanlarınıza eklenecektir. </a:t>
            </a:r>
          </a:p>
          <a:p>
            <a:pPr algn="just"/>
            <a:r>
              <a:rPr lang="tr-TR" sz="2800" dirty="0" smtClean="0">
                <a:cs typeface="Arial" pitchFamily="34" charset="0"/>
              </a:rPr>
              <a:t>9. ve 10. sınıf notları göz önünde bulundurulmalıdır. </a:t>
            </a:r>
          </a:p>
          <a:p>
            <a:r>
              <a:rPr lang="tr-TR" sz="2800" u="sng" dirty="0" smtClean="0"/>
              <a:t>Gerçekçi olunmalıdır. </a:t>
            </a:r>
            <a:endParaRPr lang="tr-TR" sz="2800" u="sng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35966"/>
            <a:ext cx="8321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8321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425" y="3717032"/>
            <a:ext cx="8229600" cy="579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3729"/>
            <a:ext cx="816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5943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84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54" y="1175539"/>
            <a:ext cx="8083997" cy="51820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47689"/>
            <a:ext cx="808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1285"/>
            <a:ext cx="80835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655" y="3861048"/>
            <a:ext cx="808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21690"/>
            <a:ext cx="808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5643578"/>
            <a:ext cx="8083550" cy="65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571604" y="188640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Öğrenciler niçin yanlış alan seçimi yapar?</a:t>
            </a: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6"/>
          </p:nvPr>
        </p:nvSpPr>
        <p:spPr>
          <a:xfrm>
            <a:off x="2928926" y="6492240"/>
            <a:ext cx="3200400" cy="365760"/>
          </a:xfrm>
        </p:spPr>
        <p:txBody>
          <a:bodyPr/>
          <a:lstStyle/>
          <a:p>
            <a:r>
              <a:rPr lang="tr-TR" dirty="0" smtClean="0"/>
              <a:t>Söğüt Anadolu Lisesi Rehberlik Servisi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5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Yanlış alan seçilirse neler olabilir?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7760881" cy="922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785926"/>
            <a:ext cx="7761287" cy="7874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928934"/>
            <a:ext cx="7761287" cy="8572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56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b="1" dirty="0" smtClean="0"/>
              <a:t>ALANLAR ve ALANLARIN PUAN TÜRLERİ</a:t>
            </a:r>
            <a:endParaRPr lang="tr-TR" sz="3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41599408"/>
              </p:ext>
            </p:extLst>
          </p:nvPr>
        </p:nvGraphicFramePr>
        <p:xfrm>
          <a:off x="827584" y="1700808"/>
          <a:ext cx="7344816" cy="473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612"/>
                <a:gridCol w="3324044"/>
                <a:gridCol w="78958"/>
                <a:gridCol w="1361202"/>
              </a:tblGrid>
              <a:tr h="36964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ALAN ADI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PUAN TÜRLERİ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8169">
                <a:tc>
                  <a:txBody>
                    <a:bodyPr/>
                    <a:lstStyle/>
                    <a:p>
                      <a:pPr algn="l" fontAlgn="ctr"/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396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u="none" strike="noStrike" dirty="0">
                          <a:effectLst/>
                        </a:rPr>
                        <a:t>SAYISAL ALAN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6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 MF)        </a:t>
                      </a:r>
                      <a:r>
                        <a:rPr lang="tr-TR" sz="2400" b="1" dirty="0" smtClean="0"/>
                        <a:t>SAY</a:t>
                      </a:r>
                      <a:endParaRPr lang="tr-TR" sz="2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</a:tr>
              <a:tr h="323354">
                <a:tc>
                  <a:txBody>
                    <a:bodyPr/>
                    <a:lstStyle/>
                    <a:p>
                      <a:pPr algn="l" fontAlgn="ctr"/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559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u="none" strike="noStrike" dirty="0">
                          <a:effectLst/>
                        </a:rPr>
                        <a:t>EŞİT AĞIRLIK ALANI 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6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 TM)          </a:t>
                      </a:r>
                      <a:r>
                        <a:rPr lang="tr-TR" sz="2400" b="1" dirty="0" smtClean="0"/>
                        <a:t>EA</a:t>
                      </a:r>
                      <a:endParaRPr lang="tr-TR" sz="2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</a:tr>
              <a:tr h="323354">
                <a:tc>
                  <a:txBody>
                    <a:bodyPr/>
                    <a:lstStyle/>
                    <a:p>
                      <a:pPr algn="l" fontAlgn="ctr"/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96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u="none" strike="noStrike">
                          <a:effectLst/>
                        </a:rPr>
                        <a:t>SOSYAL ALAN</a:t>
                      </a:r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(ESKİ PUAN</a:t>
                      </a:r>
                      <a:r>
                        <a:rPr lang="tr-TR" sz="1600" b="1" baseline="0" dirty="0" smtClean="0">
                          <a:solidFill>
                            <a:srgbClr val="C00000"/>
                          </a:solidFill>
                        </a:rPr>
                        <a:t> TÜRÜ</a:t>
                      </a:r>
                      <a:r>
                        <a:rPr lang="tr-TR" sz="1600" b="1" dirty="0" smtClean="0">
                          <a:solidFill>
                            <a:srgbClr val="C00000"/>
                          </a:solidFill>
                        </a:rPr>
                        <a:t> TS)        </a:t>
                      </a:r>
                      <a:r>
                        <a:rPr lang="tr-TR" sz="2400" b="1" dirty="0" smtClean="0"/>
                        <a:t>SÖZ</a:t>
                      </a:r>
                      <a:endParaRPr lang="tr-TR" sz="2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354">
                <a:tc>
                  <a:txBody>
                    <a:bodyPr/>
                    <a:lstStyle/>
                    <a:p>
                      <a:pPr algn="l" fontAlgn="ctr"/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tr-TR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3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u="none" strike="noStrike" dirty="0">
                          <a:effectLst/>
                        </a:rPr>
                        <a:t>DİL ALANI 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/>
                        <a:t>DİL   </a:t>
                      </a:r>
                      <a:endParaRPr lang="tr-TR" sz="2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Söğüt Anadolu Lisesi Rehberlik Servisi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646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616</TotalTime>
  <Words>1543</Words>
  <Application>Microsoft Office PowerPoint</Application>
  <PresentationFormat>Ekran Gösterisi (4:3)</PresentationFormat>
  <Paragraphs>317</Paragraphs>
  <Slides>46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Cumba</vt:lpstr>
      <vt:lpstr>MESLEK SEÇİMİ ÖNCESİNDE ÖĞRENCİLER İÇİN ALAN SEÇİMİ–MESLEK SINIFLANDIRMASI</vt:lpstr>
      <vt:lpstr>ALAN SEÇİMİ </vt:lpstr>
      <vt:lpstr>ÖNEMLİ UYARI</vt:lpstr>
      <vt:lpstr>Slayt 4</vt:lpstr>
      <vt:lpstr>Slayt 5</vt:lpstr>
      <vt:lpstr>Slayt 6</vt:lpstr>
      <vt:lpstr>Slayt 7</vt:lpstr>
      <vt:lpstr>Yanlış alan seçilirse neler olabilir?</vt:lpstr>
      <vt:lpstr>ALANLAR ve ALANLARIN PUAN TÜRLERİ</vt:lpstr>
      <vt:lpstr>              SAYISAL ALAN / MATEMATİK-FEN ALANI (SAY): </vt:lpstr>
      <vt:lpstr>SAYISAL ALANDA ANA MESLEK GRUPLARI </vt:lpstr>
      <vt:lpstr>mühendislik-Mİmarlik bölümleri  </vt:lpstr>
      <vt:lpstr>Slayt 13</vt:lpstr>
      <vt:lpstr>Slayt 14</vt:lpstr>
      <vt:lpstr>TIP-BİYOLOJİ-SAĞLIK ALANI</vt:lpstr>
      <vt:lpstr>SAĞLIK PROGRAMLARININ GENEL ÖZELLİKLERİ</vt:lpstr>
      <vt:lpstr>SAĞLIK MESLEKLERİNİN ÇALIŞMA ALANLARI</vt:lpstr>
      <vt:lpstr>SAĞLIK BÖLÜMLERİ NELERDİR: </vt:lpstr>
      <vt:lpstr>Slayt 19</vt:lpstr>
      <vt:lpstr>KLASİK FEN BÖLÜMLERİ NELERDİR: </vt:lpstr>
      <vt:lpstr>Slayt 21</vt:lpstr>
      <vt:lpstr> KLASİK MATEMATİK BÖLÜMLERİ  NELERDİR: </vt:lpstr>
      <vt:lpstr>EŞİT AĞIRLIK ALANI / TÜRKÇE-MATEMATİK ALANI (TM):</vt:lpstr>
      <vt:lpstr>İKTİSADİ İDARİ, BANKA, TİCARET, TURİZM, YÖNETİM PROGRAMLARI:</vt:lpstr>
      <vt:lpstr>BU MESLEKLERİN ÇALIŞMA ALANLARI-YERLERİ </vt:lpstr>
      <vt:lpstr>İKTİSADİ İDARİ VB. PROGRAMLAR NELERDİR:</vt:lpstr>
      <vt:lpstr>Hukuk, Siyaset ve Felsefe Grubu  Alanındaki Programlar</vt:lpstr>
      <vt:lpstr>Bu mesleklerin önemi: </vt:lpstr>
      <vt:lpstr>DİKKAT</vt:lpstr>
      <vt:lpstr>Diğer Eşit Ağırlık programları </vt:lpstr>
      <vt:lpstr>SÖZEL ALAN / TÜRKÇE-SOSYAL ALANI (TS):</vt:lpstr>
      <vt:lpstr>SÖZEL ALAN MESLEKLERİ</vt:lpstr>
      <vt:lpstr>İLETİŞİM MESLEKLERİ NELERDİR:</vt:lpstr>
      <vt:lpstr>Slayt 34</vt:lpstr>
      <vt:lpstr>İletişim Mesleklerinin Özellikleri </vt:lpstr>
      <vt:lpstr>KÜLTÜR-EDEBİYAT MESLEKLERİ NELERDİR:</vt:lpstr>
      <vt:lpstr>KÜLTÜR EDEBİYAT MESLEKLERİNİN  GENEL ÖZELLİKLERİ:</vt:lpstr>
      <vt:lpstr>DİĞER SOSYAL ALAN MESLEKLERİ</vt:lpstr>
      <vt:lpstr>DİL PUAN TÜRÜ PROGRAMLARI</vt:lpstr>
      <vt:lpstr>DİL PROGRAMLARI NELERDİR:</vt:lpstr>
      <vt:lpstr>Slayt 41</vt:lpstr>
      <vt:lpstr>ORTAK DERSLER</vt:lpstr>
      <vt:lpstr>  SEÇİLEBİLECEK SEÇMELİ DERSLER</vt:lpstr>
      <vt:lpstr>Slayt 44</vt:lpstr>
      <vt:lpstr>Slayt 45</vt:lpstr>
      <vt:lpstr>Slayt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SEÇİMİ ÖNCESİNDE GENEL LİSE TÜRLERİ ÖĞRENCİLERİ  İÇİN ALAN SEÇİMİ</dc:title>
  <dc:creator>Mesut Sabancı</dc:creator>
  <cp:lastModifiedBy>mehmet</cp:lastModifiedBy>
  <cp:revision>90</cp:revision>
  <dcterms:created xsi:type="dcterms:W3CDTF">2017-02-11T09:45:47Z</dcterms:created>
  <dcterms:modified xsi:type="dcterms:W3CDTF">2020-12-06T14:28:41Z</dcterms:modified>
</cp:coreProperties>
</file>